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4"/>
  </p:sldMasterIdLst>
  <p:sldIdLst>
    <p:sldId id="257" r:id="rId5"/>
    <p:sldId id="274" r:id="rId6"/>
    <p:sldId id="297" r:id="rId7"/>
    <p:sldId id="301" r:id="rId8"/>
    <p:sldId id="299" r:id="rId9"/>
    <p:sldId id="304" r:id="rId10"/>
    <p:sldId id="298" r:id="rId11"/>
    <p:sldId id="300" r:id="rId12"/>
    <p:sldId id="302" r:id="rId13"/>
    <p:sldId id="303" r:id="rId14"/>
    <p:sldId id="276" r:id="rId15"/>
    <p:sldId id="275" r:id="rId16"/>
    <p:sldId id="277" r:id="rId17"/>
    <p:sldId id="295" r:id="rId18"/>
    <p:sldId id="296" r:id="rId19"/>
    <p:sldId id="258" r:id="rId20"/>
    <p:sldId id="310" r:id="rId21"/>
    <p:sldId id="311" r:id="rId22"/>
    <p:sldId id="312" r:id="rId23"/>
    <p:sldId id="313" r:id="rId24"/>
    <p:sldId id="316" r:id="rId25"/>
    <p:sldId id="315" r:id="rId26"/>
    <p:sldId id="280" r:id="rId27"/>
    <p:sldId id="278" r:id="rId28"/>
    <p:sldId id="279" r:id="rId29"/>
    <p:sldId id="305" r:id="rId30"/>
    <p:sldId id="271" r:id="rId31"/>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41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58" autoAdjust="0"/>
    <p:restoredTop sz="94660"/>
  </p:normalViewPr>
  <p:slideViewPr>
    <p:cSldViewPr snapToGrid="0">
      <p:cViewPr varScale="1">
        <p:scale>
          <a:sx n="117" d="100"/>
          <a:sy n="117" d="100"/>
        </p:scale>
        <p:origin x="1464"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hu-HU"/>
              <a:t>Mintacím szerkesztése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endParaRPr lang="en-US" dirty="0"/>
          </a:p>
        </p:txBody>
      </p:sp>
      <p:sp>
        <p:nvSpPr>
          <p:cNvPr id="4" name="Date Placeholder 3"/>
          <p:cNvSpPr>
            <a:spLocks noGrp="1"/>
          </p:cNvSpPr>
          <p:nvPr>
            <p:ph type="dt" sz="half" idx="10"/>
          </p:nvPr>
        </p:nvSpPr>
        <p:spPr/>
        <p:txBody>
          <a:bodyPr/>
          <a:lstStyle/>
          <a:p>
            <a:fld id="{CE6887CF-09BD-4F06-9103-1F30F4077497}" type="datetimeFigureOut">
              <a:rPr lang="hu-HU" smtClean="0"/>
              <a:t>2020. 10. 28.</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86335358-5D06-48E4-B22F-859A6FE061BC}" type="slidenum">
              <a:rPr lang="hu-HU" smtClean="0"/>
              <a:t>‹#›</a:t>
            </a:fld>
            <a:endParaRPr lang="hu-HU"/>
          </a:p>
        </p:txBody>
      </p:sp>
    </p:spTree>
    <p:extLst>
      <p:ext uri="{BB962C8B-B14F-4D97-AF65-F5344CB8AC3E}">
        <p14:creationId xmlns:p14="http://schemas.microsoft.com/office/powerpoint/2010/main" val="1812648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CE6887CF-09BD-4F06-9103-1F30F4077497}" type="datetimeFigureOut">
              <a:rPr lang="hu-HU" smtClean="0"/>
              <a:t>2020. 10. 28.</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86335358-5D06-48E4-B22F-859A6FE061BC}" type="slidenum">
              <a:rPr lang="hu-HU" smtClean="0"/>
              <a:t>‹#›</a:t>
            </a:fld>
            <a:endParaRPr lang="hu-HU"/>
          </a:p>
        </p:txBody>
      </p:sp>
    </p:spTree>
    <p:extLst>
      <p:ext uri="{BB962C8B-B14F-4D97-AF65-F5344CB8AC3E}">
        <p14:creationId xmlns:p14="http://schemas.microsoft.com/office/powerpoint/2010/main" val="1476618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hu-HU"/>
              <a:t>Mintacím szerkesztése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CE6887CF-09BD-4F06-9103-1F30F4077497}" type="datetimeFigureOut">
              <a:rPr lang="hu-HU" smtClean="0"/>
              <a:t>2020. 10. 28.</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86335358-5D06-48E4-B22F-859A6FE061BC}" type="slidenum">
              <a:rPr lang="hu-HU" smtClean="0"/>
              <a:t>‹#›</a:t>
            </a:fld>
            <a:endParaRPr lang="hu-HU"/>
          </a:p>
        </p:txBody>
      </p:sp>
    </p:spTree>
    <p:extLst>
      <p:ext uri="{BB962C8B-B14F-4D97-AF65-F5344CB8AC3E}">
        <p14:creationId xmlns:p14="http://schemas.microsoft.com/office/powerpoint/2010/main" val="2939125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CE6887CF-09BD-4F06-9103-1F30F4077497}" type="datetimeFigureOut">
              <a:rPr lang="hu-HU" smtClean="0"/>
              <a:t>2020. 10. 28.</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86335358-5D06-48E4-B22F-859A6FE061BC}" type="slidenum">
              <a:rPr lang="hu-HU" smtClean="0"/>
              <a:t>‹#›</a:t>
            </a:fld>
            <a:endParaRPr lang="hu-HU"/>
          </a:p>
        </p:txBody>
      </p:sp>
    </p:spTree>
    <p:extLst>
      <p:ext uri="{BB962C8B-B14F-4D97-AF65-F5344CB8AC3E}">
        <p14:creationId xmlns:p14="http://schemas.microsoft.com/office/powerpoint/2010/main" val="4268165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hu-HU"/>
              <a:t>Mintacím szerkesztése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CE6887CF-09BD-4F06-9103-1F30F4077497}" type="datetimeFigureOut">
              <a:rPr lang="hu-HU" smtClean="0"/>
              <a:t>2020. 10. 28.</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86335358-5D06-48E4-B22F-859A6FE061BC}" type="slidenum">
              <a:rPr lang="hu-HU" smtClean="0"/>
              <a:t>‹#›</a:t>
            </a:fld>
            <a:endParaRPr lang="hu-HU"/>
          </a:p>
        </p:txBody>
      </p:sp>
    </p:spTree>
    <p:extLst>
      <p:ext uri="{BB962C8B-B14F-4D97-AF65-F5344CB8AC3E}">
        <p14:creationId xmlns:p14="http://schemas.microsoft.com/office/powerpoint/2010/main" val="429222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fld id="{CE6887CF-09BD-4F06-9103-1F30F4077497}" type="datetimeFigureOut">
              <a:rPr lang="hu-HU" smtClean="0"/>
              <a:t>2020. 10. 28.</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86335358-5D06-48E4-B22F-859A6FE061BC}" type="slidenum">
              <a:rPr lang="hu-HU" smtClean="0"/>
              <a:t>‹#›</a:t>
            </a:fld>
            <a:endParaRPr lang="hu-HU"/>
          </a:p>
        </p:txBody>
      </p:sp>
    </p:spTree>
    <p:extLst>
      <p:ext uri="{BB962C8B-B14F-4D97-AF65-F5344CB8AC3E}">
        <p14:creationId xmlns:p14="http://schemas.microsoft.com/office/powerpoint/2010/main" val="1212808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hu-HU"/>
              <a:t>Mintacím szerkesztése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629842" y="2505075"/>
            <a:ext cx="3868340"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4629150" y="2505075"/>
            <a:ext cx="3887391"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CE6887CF-09BD-4F06-9103-1F30F4077497}" type="datetimeFigureOut">
              <a:rPr lang="hu-HU" smtClean="0"/>
              <a:t>2020. 10. 28.</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86335358-5D06-48E4-B22F-859A6FE061BC}" type="slidenum">
              <a:rPr lang="hu-HU" smtClean="0"/>
              <a:t>‹#›</a:t>
            </a:fld>
            <a:endParaRPr lang="hu-HU"/>
          </a:p>
        </p:txBody>
      </p:sp>
    </p:spTree>
    <p:extLst>
      <p:ext uri="{BB962C8B-B14F-4D97-AF65-F5344CB8AC3E}">
        <p14:creationId xmlns:p14="http://schemas.microsoft.com/office/powerpoint/2010/main" val="333293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Date Placeholder 2"/>
          <p:cNvSpPr>
            <a:spLocks noGrp="1"/>
          </p:cNvSpPr>
          <p:nvPr>
            <p:ph type="dt" sz="half" idx="10"/>
          </p:nvPr>
        </p:nvSpPr>
        <p:spPr/>
        <p:txBody>
          <a:bodyPr/>
          <a:lstStyle/>
          <a:p>
            <a:fld id="{CE6887CF-09BD-4F06-9103-1F30F4077497}" type="datetimeFigureOut">
              <a:rPr lang="hu-HU" smtClean="0"/>
              <a:t>2020. 10. 28.</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86335358-5D06-48E4-B22F-859A6FE061BC}" type="slidenum">
              <a:rPr lang="hu-HU" smtClean="0"/>
              <a:t>‹#›</a:t>
            </a:fld>
            <a:endParaRPr lang="hu-HU"/>
          </a:p>
        </p:txBody>
      </p:sp>
    </p:spTree>
    <p:extLst>
      <p:ext uri="{BB962C8B-B14F-4D97-AF65-F5344CB8AC3E}">
        <p14:creationId xmlns:p14="http://schemas.microsoft.com/office/powerpoint/2010/main" val="1144928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6887CF-09BD-4F06-9103-1F30F4077497}" type="datetimeFigureOut">
              <a:rPr lang="hu-HU" smtClean="0"/>
              <a:t>2020. 10. 28.</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86335358-5D06-48E4-B22F-859A6FE061BC}" type="slidenum">
              <a:rPr lang="hu-HU" smtClean="0"/>
              <a:t>‹#›</a:t>
            </a:fld>
            <a:endParaRPr lang="hu-HU"/>
          </a:p>
        </p:txBody>
      </p:sp>
    </p:spTree>
    <p:extLst>
      <p:ext uri="{BB962C8B-B14F-4D97-AF65-F5344CB8AC3E}">
        <p14:creationId xmlns:p14="http://schemas.microsoft.com/office/powerpoint/2010/main" val="4289294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u-HU"/>
              <a:t>Mintacím szerkesztése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p:txBody>
          <a:bodyPr/>
          <a:lstStyle/>
          <a:p>
            <a:fld id="{CE6887CF-09BD-4F06-9103-1F30F4077497}" type="datetimeFigureOut">
              <a:rPr lang="hu-HU" smtClean="0"/>
              <a:t>2020. 10. 28.</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86335358-5D06-48E4-B22F-859A6FE061BC}" type="slidenum">
              <a:rPr lang="hu-HU" smtClean="0"/>
              <a:t>‹#›</a:t>
            </a:fld>
            <a:endParaRPr lang="hu-HU"/>
          </a:p>
        </p:txBody>
      </p:sp>
    </p:spTree>
    <p:extLst>
      <p:ext uri="{BB962C8B-B14F-4D97-AF65-F5344CB8AC3E}">
        <p14:creationId xmlns:p14="http://schemas.microsoft.com/office/powerpoint/2010/main" val="1658650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u-HU"/>
              <a:t>Mintacím szerkesztése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a:t>Kép beszúrásához kattintson az ikonra</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p:txBody>
          <a:bodyPr/>
          <a:lstStyle/>
          <a:p>
            <a:fld id="{CE6887CF-09BD-4F06-9103-1F30F4077497}" type="datetimeFigureOut">
              <a:rPr lang="hu-HU" smtClean="0"/>
              <a:t>2020. 10. 28.</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86335358-5D06-48E4-B22F-859A6FE061BC}" type="slidenum">
              <a:rPr lang="hu-HU" smtClean="0"/>
              <a:t>‹#›</a:t>
            </a:fld>
            <a:endParaRPr lang="hu-HU"/>
          </a:p>
        </p:txBody>
      </p:sp>
    </p:spTree>
    <p:extLst>
      <p:ext uri="{BB962C8B-B14F-4D97-AF65-F5344CB8AC3E}">
        <p14:creationId xmlns:p14="http://schemas.microsoft.com/office/powerpoint/2010/main" val="1939443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u-HU"/>
              <a:t>Mintacím szerkesztése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6887CF-09BD-4F06-9103-1F30F4077497}" type="datetimeFigureOut">
              <a:rPr lang="hu-HU" smtClean="0"/>
              <a:t>2020. 10. 28.</a:t>
            </a:fld>
            <a:endParaRPr lang="hu-H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335358-5D06-48E4-B22F-859A6FE061BC}" type="slidenum">
              <a:rPr lang="hu-HU" smtClean="0"/>
              <a:t>‹#›</a:t>
            </a:fld>
            <a:endParaRPr lang="hu-HU"/>
          </a:p>
        </p:txBody>
      </p:sp>
    </p:spTree>
    <p:extLst>
      <p:ext uri="{BB962C8B-B14F-4D97-AF65-F5344CB8AC3E}">
        <p14:creationId xmlns:p14="http://schemas.microsoft.com/office/powerpoint/2010/main" val="41505036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hyperlink" Target="http://www.ksh.hu/docs/hun/xftp/idoszaki/pdf/lakviszezr.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hyperlink" Target="#_ftnref1"/></Relationships>
</file>

<file path=ppt/slides/_rels/slide18.xml.rels><?xml version="1.0" encoding="UTF-8" standalone="yes"?>
<Relationships xmlns="http://schemas.openxmlformats.org/package/2006/relationships"><Relationship Id="rId3" Type="http://schemas.openxmlformats.org/officeDocument/2006/relationships/hyperlink" Target="#_ftnref1"/><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cid:image001.png@01D617C5.3AE09040" TargetMode="Externa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hyperlink" Target="https://www.mnb.hu/letoltes/laka-spiaci-jelente-s-2020-ju-nius-en.pdf" TargetMode="External"/><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pari.andras@btk.ppke.hu"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ím 2"/>
          <p:cNvSpPr>
            <a:spLocks noGrp="1"/>
          </p:cNvSpPr>
          <p:nvPr>
            <p:ph type="ctrTitle"/>
          </p:nvPr>
        </p:nvSpPr>
        <p:spPr>
          <a:xfrm>
            <a:off x="553122" y="6202364"/>
            <a:ext cx="7772400" cy="655636"/>
          </a:xfrm>
        </p:spPr>
        <p:txBody>
          <a:bodyPr anchor="ctr">
            <a:noAutofit/>
          </a:bodyPr>
          <a:lstStyle/>
          <a:p>
            <a:r>
              <a:rPr lang="hu-HU" sz="2200" b="1" dirty="0">
                <a:latin typeface="Times New Roman" panose="02020603050405020304" pitchFamily="18" charset="0"/>
                <a:cs typeface="Times New Roman" panose="02020603050405020304" pitchFamily="18" charset="0"/>
              </a:rPr>
              <a:t>András Pári JD</a:t>
            </a:r>
            <a:r>
              <a:rPr lang="hu-HU" sz="2200" dirty="0">
                <a:latin typeface="Times New Roman" panose="02020603050405020304" pitchFamily="18" charset="0"/>
                <a:cs typeface="Times New Roman" panose="02020603050405020304" pitchFamily="18" charset="0"/>
              </a:rPr>
              <a:t> (</a:t>
            </a:r>
            <a:r>
              <a:rPr lang="hu-HU" sz="2200" dirty="0" err="1">
                <a:latin typeface="Times New Roman" panose="02020603050405020304" pitchFamily="18" charset="0"/>
                <a:cs typeface="Times New Roman" panose="02020603050405020304" pitchFamily="18" charset="0"/>
              </a:rPr>
              <a:t>assistant</a:t>
            </a:r>
            <a:r>
              <a:rPr lang="hu-HU" sz="2200" dirty="0">
                <a:latin typeface="Times New Roman" panose="02020603050405020304" pitchFamily="18" charset="0"/>
                <a:cs typeface="Times New Roman" panose="02020603050405020304" pitchFamily="18" charset="0"/>
              </a:rPr>
              <a:t> professor)</a:t>
            </a:r>
            <a:br>
              <a:rPr lang="hu-HU" sz="2200" dirty="0">
                <a:latin typeface="Times New Roman" panose="02020603050405020304" pitchFamily="18" charset="0"/>
                <a:cs typeface="Times New Roman" panose="02020603050405020304" pitchFamily="18" charset="0"/>
              </a:rPr>
            </a:br>
            <a:r>
              <a:rPr lang="hu-HU" sz="1800" i="1" dirty="0">
                <a:latin typeface="Times New Roman" panose="02020603050405020304" pitchFamily="18" charset="0"/>
                <a:cs typeface="Times New Roman" panose="02020603050405020304" pitchFamily="18" charset="0"/>
              </a:rPr>
              <a:t>Budapest, 26th </a:t>
            </a:r>
            <a:r>
              <a:rPr lang="hu-HU" sz="1800" i="1" dirty="0" err="1">
                <a:latin typeface="Times New Roman" panose="02020603050405020304" pitchFamily="18" charset="0"/>
                <a:cs typeface="Times New Roman" panose="02020603050405020304" pitchFamily="18" charset="0"/>
              </a:rPr>
              <a:t>October</a:t>
            </a:r>
            <a:r>
              <a:rPr lang="hu-HU" sz="1800" i="1" dirty="0">
                <a:latin typeface="Times New Roman" panose="02020603050405020304" pitchFamily="18" charset="0"/>
                <a:cs typeface="Times New Roman" panose="02020603050405020304" pitchFamily="18" charset="0"/>
              </a:rPr>
              <a:t> 2020</a:t>
            </a:r>
            <a:br>
              <a:rPr lang="hu-HU" sz="1800" i="1" dirty="0">
                <a:latin typeface="Times New Roman" panose="02020603050405020304" pitchFamily="18" charset="0"/>
                <a:cs typeface="Times New Roman" panose="02020603050405020304" pitchFamily="18" charset="0"/>
              </a:rPr>
            </a:br>
            <a:br>
              <a:rPr lang="hu-HU" sz="2200" dirty="0">
                <a:latin typeface="Times New Roman" panose="02020603050405020304" pitchFamily="18" charset="0"/>
                <a:cs typeface="Times New Roman" panose="02020603050405020304" pitchFamily="18" charset="0"/>
              </a:rPr>
            </a:br>
            <a:endParaRPr lang="hu-HU" sz="2200" i="1" dirty="0">
              <a:solidFill>
                <a:srgbClr val="414141"/>
              </a:solidFill>
              <a:latin typeface="Times New Roman" panose="02020603050405020304" pitchFamily="18" charset="0"/>
              <a:cs typeface="Times New Roman" panose="02020603050405020304" pitchFamily="18" charset="0"/>
            </a:endParaRPr>
          </a:p>
        </p:txBody>
      </p:sp>
      <p:pic>
        <p:nvPicPr>
          <p:cNvPr id="1028" name="Picture 4" descr="https://tse1.mm.bing.net/th?id=OIP.wZJ7oMIQI20hky2oC9idfwHaOF&amp;pid=Api&amp;P=0&amp;w=300&amp;h=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3668" y="213361"/>
            <a:ext cx="896663" cy="17025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https://www.eufa.org/images/unis/HUN/HU_Logo.jpg"/>
          <p:cNvPicPr>
            <a:picLocks noChangeAspect="1" noChangeArrowheads="1"/>
          </p:cNvPicPr>
          <p:nvPr/>
        </p:nvPicPr>
        <p:blipFill rotWithShape="1">
          <a:blip r:embed="rId3">
            <a:extLst>
              <a:ext uri="{28A0092B-C50C-407E-A947-70E740481C1C}">
                <a14:useLocalDpi xmlns:a14="http://schemas.microsoft.com/office/drawing/2010/main" val="0"/>
              </a:ext>
            </a:extLst>
          </a:blip>
          <a:srcRect b="25600"/>
          <a:stretch/>
        </p:blipFill>
        <p:spPr bwMode="auto">
          <a:xfrm>
            <a:off x="1326337" y="0"/>
            <a:ext cx="6783381" cy="2834640"/>
          </a:xfrm>
          <a:prstGeom prst="rect">
            <a:avLst/>
          </a:prstGeom>
          <a:noFill/>
          <a:extLst>
            <a:ext uri="{909E8E84-426E-40DD-AFC4-6F175D3DCCD1}">
              <a14:hiddenFill xmlns:a14="http://schemas.microsoft.com/office/drawing/2010/main">
                <a:solidFill>
                  <a:srgbClr val="FFFFFF"/>
                </a:solidFill>
              </a14:hiddenFill>
            </a:ext>
          </a:extLst>
        </p:spPr>
      </p:pic>
      <p:sp>
        <p:nvSpPr>
          <p:cNvPr id="2" name="Szövegdoboz 1"/>
          <p:cNvSpPr txBox="1"/>
          <p:nvPr/>
        </p:nvSpPr>
        <p:spPr>
          <a:xfrm>
            <a:off x="1677647" y="2834640"/>
            <a:ext cx="6141720" cy="646331"/>
          </a:xfrm>
          <a:prstGeom prst="rect">
            <a:avLst/>
          </a:prstGeom>
          <a:noFill/>
        </p:spPr>
        <p:txBody>
          <a:bodyPr wrap="square" rtlCol="0">
            <a:spAutoFit/>
          </a:bodyPr>
          <a:lstStyle/>
          <a:p>
            <a:pPr algn="ctr" fontAlgn="base"/>
            <a:r>
              <a:rPr lang="en-US" b="1" cap="all" dirty="0">
                <a:latin typeface="Times New Roman" panose="02020603050405020304" pitchFamily="18" charset="0"/>
                <a:cs typeface="Times New Roman" panose="02020603050405020304" pitchFamily="18" charset="0"/>
              </a:rPr>
              <a:t>PÁZMÁNY PÉTER CATHOLIC UNIVERSITY –</a:t>
            </a:r>
            <a:r>
              <a:rPr lang="hu-HU" b="1" cap="all" dirty="0">
                <a:latin typeface="Times New Roman" panose="02020603050405020304" pitchFamily="18" charset="0"/>
                <a:cs typeface="Times New Roman" panose="02020603050405020304" pitchFamily="18" charset="0"/>
              </a:rPr>
              <a:t> </a:t>
            </a:r>
            <a:r>
              <a:rPr lang="en-US" b="1" i="1" cap="all" dirty="0">
                <a:latin typeface="Times New Roman" panose="02020603050405020304" pitchFamily="18" charset="0"/>
                <a:cs typeface="Times New Roman" panose="02020603050405020304" pitchFamily="18" charset="0"/>
              </a:rPr>
              <a:t>FACULTY OF HUMANITIES AND SOCIAL SCIENCES</a:t>
            </a:r>
            <a:endParaRPr lang="en-US" b="1" i="1" dirty="0">
              <a:latin typeface="Times New Roman" panose="02020603050405020304" pitchFamily="18" charset="0"/>
              <a:cs typeface="Times New Roman" panose="02020603050405020304" pitchFamily="18" charset="0"/>
            </a:endParaRPr>
          </a:p>
        </p:txBody>
      </p:sp>
      <p:sp>
        <p:nvSpPr>
          <p:cNvPr id="4" name="Szövegdoboz 3"/>
          <p:cNvSpPr txBox="1"/>
          <p:nvPr/>
        </p:nvSpPr>
        <p:spPr>
          <a:xfrm>
            <a:off x="1354924" y="4134118"/>
            <a:ext cx="6787166" cy="1015663"/>
          </a:xfrm>
          <a:prstGeom prst="rect">
            <a:avLst/>
          </a:prstGeom>
          <a:noFill/>
        </p:spPr>
        <p:txBody>
          <a:bodyPr wrap="square" rtlCol="0">
            <a:spAutoFit/>
          </a:bodyPr>
          <a:lstStyle/>
          <a:p>
            <a:pPr algn="ctr"/>
            <a:r>
              <a:rPr lang="hu-HU" sz="3000" b="1" dirty="0" err="1">
                <a:latin typeface="Times New Roman" pitchFamily="18" charset="0"/>
                <a:cs typeface="Times New Roman" pitchFamily="18" charset="0"/>
              </a:rPr>
              <a:t>Housing</a:t>
            </a:r>
            <a:r>
              <a:rPr lang="hu-HU" sz="3000" b="1" dirty="0">
                <a:latin typeface="Times New Roman" pitchFamily="18" charset="0"/>
                <a:cs typeface="Times New Roman" pitchFamily="18" charset="0"/>
              </a:rPr>
              <a:t> </a:t>
            </a:r>
            <a:r>
              <a:rPr lang="hu-HU" sz="3000" b="1" dirty="0" err="1">
                <a:latin typeface="Times New Roman" pitchFamily="18" charset="0"/>
                <a:cs typeface="Times New Roman" pitchFamily="18" charset="0"/>
              </a:rPr>
              <a:t>support</a:t>
            </a:r>
            <a:r>
              <a:rPr lang="hu-HU" sz="3000" b="1" dirty="0">
                <a:latin typeface="Times New Roman" pitchFamily="18" charset="0"/>
                <a:cs typeface="Times New Roman" pitchFamily="18" charset="0"/>
              </a:rPr>
              <a:t> </a:t>
            </a:r>
            <a:r>
              <a:rPr lang="hu-HU" sz="3000" b="1" dirty="0" err="1">
                <a:latin typeface="Times New Roman" pitchFamily="18" charset="0"/>
                <a:cs typeface="Times New Roman" pitchFamily="18" charset="0"/>
              </a:rPr>
              <a:t>as</a:t>
            </a:r>
            <a:r>
              <a:rPr lang="hu-HU" sz="3000" b="1" dirty="0">
                <a:latin typeface="Times New Roman" pitchFamily="18" charset="0"/>
                <a:cs typeface="Times New Roman" pitchFamily="18" charset="0"/>
              </a:rPr>
              <a:t> a part of </a:t>
            </a:r>
            <a:r>
              <a:rPr lang="hu-HU" sz="3000" b="1" dirty="0" err="1">
                <a:latin typeface="Times New Roman" pitchFamily="18" charset="0"/>
                <a:cs typeface="Times New Roman" pitchFamily="18" charset="0"/>
              </a:rPr>
              <a:t>family</a:t>
            </a:r>
            <a:r>
              <a:rPr lang="hu-HU" sz="3000" b="1" dirty="0">
                <a:latin typeface="Times New Roman" pitchFamily="18" charset="0"/>
                <a:cs typeface="Times New Roman" pitchFamily="18" charset="0"/>
              </a:rPr>
              <a:t> policy </a:t>
            </a:r>
            <a:r>
              <a:rPr lang="hu-HU" sz="3000" b="1" dirty="0" err="1">
                <a:latin typeface="Times New Roman" pitchFamily="18" charset="0"/>
                <a:cs typeface="Times New Roman" pitchFamily="18" charset="0"/>
              </a:rPr>
              <a:t>in</a:t>
            </a:r>
            <a:r>
              <a:rPr lang="hu-HU" sz="3000" b="1" dirty="0">
                <a:latin typeface="Times New Roman" pitchFamily="18" charset="0"/>
                <a:cs typeface="Times New Roman" pitchFamily="18" charset="0"/>
              </a:rPr>
              <a:t> Hungary</a:t>
            </a:r>
          </a:p>
        </p:txBody>
      </p:sp>
    </p:spTree>
    <p:extLst>
      <p:ext uri="{BB962C8B-B14F-4D97-AF65-F5344CB8AC3E}">
        <p14:creationId xmlns:p14="http://schemas.microsoft.com/office/powerpoint/2010/main" val="315852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06"/>
            <a:ext cx="9144000" cy="6858000"/>
          </a:xfrm>
          <a:prstGeom prst="rect">
            <a:avLst/>
          </a:prstGeom>
        </p:spPr>
      </p:pic>
      <p:sp>
        <p:nvSpPr>
          <p:cNvPr id="6" name="Cím 5"/>
          <p:cNvSpPr>
            <a:spLocks noGrp="1"/>
          </p:cNvSpPr>
          <p:nvPr>
            <p:ph type="ctrTitle"/>
          </p:nvPr>
        </p:nvSpPr>
        <p:spPr>
          <a:xfrm>
            <a:off x="2415987" y="1595107"/>
            <a:ext cx="6163235" cy="4438613"/>
          </a:xfrm>
        </p:spPr>
        <p:txBody>
          <a:bodyPr anchor="t">
            <a:noAutofit/>
          </a:bodyPr>
          <a:lstStyle/>
          <a:p>
            <a:pPr algn="l"/>
            <a:r>
              <a:rPr lang="hu-HU" sz="1600" dirty="0">
                <a:latin typeface="Times New Roman" pitchFamily="18" charset="0"/>
                <a:cs typeface="Times New Roman" pitchFamily="18" charset="0"/>
              </a:rPr>
              <a:t>(3) </a:t>
            </a:r>
            <a:r>
              <a:rPr lang="en-US" sz="1600" dirty="0">
                <a:latin typeface="Times New Roman" pitchFamily="18" charset="0"/>
                <a:cs typeface="Times New Roman" pitchFamily="18" charset="0"/>
              </a:rPr>
              <a:t>Parents who either lack the insurance</a:t>
            </a:r>
            <a:r>
              <a:rPr lang="hu-HU" sz="1600" dirty="0">
                <a:latin typeface="Times New Roman" pitchFamily="18" charset="0"/>
                <a:cs typeface="Times New Roman" pitchFamily="18" charset="0"/>
              </a:rPr>
              <a:t> </a:t>
            </a:r>
            <a:r>
              <a:rPr lang="en-US" sz="1600" dirty="0">
                <a:latin typeface="Times New Roman" pitchFamily="18" charset="0"/>
                <a:cs typeface="Times New Roman" pitchFamily="18" charset="0"/>
              </a:rPr>
              <a:t>contribution record required to claim</a:t>
            </a:r>
            <a:r>
              <a:rPr lang="hu-HU" sz="1600" dirty="0">
                <a:latin typeface="Times New Roman" pitchFamily="18" charset="0"/>
                <a:cs typeface="Times New Roman" pitchFamily="18" charset="0"/>
              </a:rPr>
              <a:t> CSED</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or</a:t>
            </a:r>
            <a:r>
              <a:rPr lang="hu-HU" sz="1600" dirty="0">
                <a:latin typeface="Times New Roman" pitchFamily="18" charset="0"/>
                <a:cs typeface="Times New Roman" pitchFamily="18" charset="0"/>
              </a:rPr>
              <a:t> GYED </a:t>
            </a:r>
            <a:r>
              <a:rPr lang="en-US" sz="1600" dirty="0">
                <a:latin typeface="Times New Roman" pitchFamily="18" charset="0"/>
                <a:cs typeface="Times New Roman" pitchFamily="18" charset="0"/>
              </a:rPr>
              <a:t>or had no previous</a:t>
            </a:r>
            <a:br>
              <a:rPr lang="hu-HU" sz="1600" dirty="0">
                <a:latin typeface="Times New Roman" pitchFamily="18" charset="0"/>
                <a:cs typeface="Times New Roman" pitchFamily="18" charset="0"/>
              </a:rPr>
            </a:br>
            <a:r>
              <a:rPr lang="en-US" sz="1600" dirty="0">
                <a:latin typeface="Times New Roman" pitchFamily="18" charset="0"/>
                <a:cs typeface="Times New Roman" pitchFamily="18" charset="0"/>
              </a:rPr>
              <a:t>(pre-birth)</a:t>
            </a:r>
            <a:r>
              <a:rPr lang="hu-HU" sz="1600" dirty="0">
                <a:latin typeface="Times New Roman" pitchFamily="18" charset="0"/>
                <a:cs typeface="Times New Roman" pitchFamily="18" charset="0"/>
              </a:rPr>
              <a:t> i</a:t>
            </a:r>
            <a:r>
              <a:rPr lang="en-US" sz="1600" dirty="0" err="1">
                <a:latin typeface="Times New Roman" pitchFamily="18" charset="0"/>
                <a:cs typeface="Times New Roman" pitchFamily="18" charset="0"/>
              </a:rPr>
              <a:t>ncome</a:t>
            </a:r>
            <a:r>
              <a:rPr lang="en-US" sz="1600" dirty="0">
                <a:latin typeface="Times New Roman" pitchFamily="18" charset="0"/>
                <a:cs typeface="Times New Roman" pitchFamily="18" charset="0"/>
              </a:rPr>
              <a:t> that</a:t>
            </a:r>
            <a:br>
              <a:rPr lang="hu-HU" sz="1600" dirty="0">
                <a:latin typeface="Times New Roman" pitchFamily="18" charset="0"/>
                <a:cs typeface="Times New Roman" pitchFamily="18" charset="0"/>
              </a:rPr>
            </a:br>
            <a:r>
              <a:rPr lang="en-US" sz="1600" dirty="0">
                <a:latin typeface="Times New Roman" pitchFamily="18" charset="0"/>
                <a:cs typeface="Times New Roman" pitchFamily="18" charset="0"/>
              </a:rPr>
              <a:t>could be taken into account</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when calculating these </a:t>
            </a:r>
            <a:br>
              <a:rPr lang="hu-HU" sz="1600" dirty="0">
                <a:latin typeface="Times New Roman" pitchFamily="18" charset="0"/>
                <a:cs typeface="Times New Roman" pitchFamily="18" charset="0"/>
              </a:rPr>
            </a:br>
            <a:r>
              <a:rPr lang="en-US" sz="1600" dirty="0">
                <a:latin typeface="Times New Roman" pitchFamily="18" charset="0"/>
                <a:cs typeface="Times New Roman" pitchFamily="18" charset="0"/>
              </a:rPr>
              <a:t>allowances</a:t>
            </a:r>
            <a:r>
              <a:rPr lang="hu-HU" sz="1600" dirty="0">
                <a:latin typeface="Times New Roman" pitchFamily="18" charset="0"/>
                <a:cs typeface="Times New Roman" pitchFamily="18" charset="0"/>
              </a:rPr>
              <a:t> </a:t>
            </a:r>
            <a:r>
              <a:rPr lang="en-US" sz="1600" dirty="0">
                <a:latin typeface="Times New Roman" pitchFamily="18" charset="0"/>
                <a:cs typeface="Times New Roman" pitchFamily="18" charset="0"/>
              </a:rPr>
              <a:t>are entitled to </a:t>
            </a:r>
            <a:br>
              <a:rPr lang="hu-HU" sz="1600" dirty="0">
                <a:latin typeface="Times New Roman" pitchFamily="18" charset="0"/>
                <a:cs typeface="Times New Roman" pitchFamily="18" charset="0"/>
              </a:rPr>
            </a:br>
            <a:r>
              <a:rPr lang="en-US" sz="1600" b="1" u="sng" dirty="0">
                <a:latin typeface="Times New Roman" pitchFamily="18" charset="0"/>
                <a:cs typeface="Times New Roman" pitchFamily="18" charset="0"/>
              </a:rPr>
              <a:t>childcare allowance</a:t>
            </a:r>
            <a:r>
              <a:rPr lang="hu-HU" sz="1600" b="1" u="sng" dirty="0">
                <a:latin typeface="Times New Roman" pitchFamily="18" charset="0"/>
                <a:cs typeface="Times New Roman" pitchFamily="18" charset="0"/>
              </a:rPr>
              <a:t> </a:t>
            </a:r>
            <a:r>
              <a:rPr lang="en-US" sz="1600" b="1" u="sng" dirty="0">
                <a:latin typeface="Times New Roman" pitchFamily="18" charset="0"/>
                <a:cs typeface="Times New Roman" pitchFamily="18" charset="0"/>
              </a:rPr>
              <a:t>(</a:t>
            </a:r>
            <a:r>
              <a:rPr lang="hu-HU" sz="1600" b="1" u="sng" dirty="0">
                <a:latin typeface="Times New Roman" pitchFamily="18" charset="0"/>
                <a:cs typeface="Times New Roman" pitchFamily="18" charset="0"/>
              </a:rPr>
              <a:t>GYES)</a:t>
            </a:r>
            <a:br>
              <a:rPr lang="hu-HU" sz="1600" b="1" u="sng" dirty="0">
                <a:latin typeface="Times New Roman" pitchFamily="18" charset="0"/>
                <a:cs typeface="Times New Roman" pitchFamily="18" charset="0"/>
              </a:rPr>
            </a:br>
            <a:r>
              <a:rPr lang="en-US" sz="1600" b="1" dirty="0">
                <a:latin typeface="Times New Roman" pitchFamily="18" charset="0"/>
                <a:cs typeface="Times New Roman" pitchFamily="18" charset="0"/>
              </a:rPr>
              <a:t>from</a:t>
            </a:r>
            <a:r>
              <a:rPr lang="hu-HU" sz="1600" b="1" dirty="0">
                <a:latin typeface="Times New Roman" pitchFamily="18" charset="0"/>
                <a:cs typeface="Times New Roman" pitchFamily="18" charset="0"/>
              </a:rPr>
              <a:t> </a:t>
            </a:r>
            <a:r>
              <a:rPr lang="en-US" sz="1600" b="1" dirty="0">
                <a:latin typeface="Times New Roman" pitchFamily="18" charset="0"/>
                <a:cs typeface="Times New Roman" pitchFamily="18" charset="0"/>
              </a:rPr>
              <a:t>the birth of the child </a:t>
            </a:r>
            <a:br>
              <a:rPr lang="hu-HU" sz="1600" b="1" dirty="0">
                <a:latin typeface="Times New Roman" pitchFamily="18" charset="0"/>
                <a:cs typeface="Times New Roman" pitchFamily="18" charset="0"/>
              </a:rPr>
            </a:br>
            <a:r>
              <a:rPr lang="en-US" sz="1600" b="1" dirty="0">
                <a:latin typeface="Times New Roman" pitchFamily="18" charset="0"/>
                <a:cs typeface="Times New Roman" pitchFamily="18" charset="0"/>
              </a:rPr>
              <a:t>until he or she turns three.</a:t>
            </a:r>
            <a:br>
              <a:rPr lang="en-US" sz="1600" b="1" dirty="0">
                <a:latin typeface="Times New Roman" pitchFamily="18" charset="0"/>
                <a:cs typeface="Times New Roman" pitchFamily="18" charset="0"/>
              </a:rPr>
            </a:br>
            <a:br>
              <a:rPr lang="hu-HU" sz="1600" dirty="0">
                <a:latin typeface="Times New Roman" pitchFamily="18" charset="0"/>
                <a:cs typeface="Times New Roman" pitchFamily="18" charset="0"/>
              </a:rPr>
            </a:br>
            <a:r>
              <a:rPr lang="hu-HU" sz="1600" dirty="0">
                <a:latin typeface="Times New Roman" pitchFamily="18" charset="0"/>
                <a:cs typeface="Times New Roman" pitchFamily="18" charset="0"/>
              </a:rPr>
              <a:t>(4) </a:t>
            </a:r>
            <a:r>
              <a:rPr lang="en-US" sz="1600" b="1" u="sng" dirty="0">
                <a:latin typeface="Times New Roman" pitchFamily="18" charset="0"/>
                <a:cs typeface="Times New Roman" pitchFamily="18" charset="0"/>
              </a:rPr>
              <a:t>Family allowance </a:t>
            </a:r>
            <a:r>
              <a:rPr lang="en-US" sz="1600" dirty="0">
                <a:latin typeface="Times New Roman" pitchFamily="18" charset="0"/>
                <a:cs typeface="Times New Roman" pitchFamily="18" charset="0"/>
              </a:rPr>
              <a:t>is a </a:t>
            </a:r>
            <a:br>
              <a:rPr lang="hu-HU" sz="1600" dirty="0">
                <a:latin typeface="Times New Roman" pitchFamily="18" charset="0"/>
                <a:cs typeface="Times New Roman" pitchFamily="18" charset="0"/>
              </a:rPr>
            </a:br>
            <a:r>
              <a:rPr lang="en-US" sz="1600" dirty="0">
                <a:latin typeface="Times New Roman" pitchFamily="18" charset="0"/>
                <a:cs typeface="Times New Roman" pitchFamily="18" charset="0"/>
              </a:rPr>
              <a:t>guaranteed benefit</a:t>
            </a:r>
            <a:r>
              <a:rPr lang="hu-HU" sz="1600" dirty="0">
                <a:latin typeface="Times New Roman" pitchFamily="18" charset="0"/>
                <a:cs typeface="Times New Roman" pitchFamily="18" charset="0"/>
              </a:rPr>
              <a:t> </a:t>
            </a:r>
            <a:r>
              <a:rPr lang="en-US" sz="1600" dirty="0">
                <a:latin typeface="Times New Roman" pitchFamily="18" charset="0"/>
                <a:cs typeface="Times New Roman" pitchFamily="18" charset="0"/>
              </a:rPr>
              <a:t>that </a:t>
            </a:r>
            <a:br>
              <a:rPr lang="hu-HU" sz="1600" dirty="0">
                <a:latin typeface="Times New Roman" pitchFamily="18" charset="0"/>
                <a:cs typeface="Times New Roman" pitchFamily="18" charset="0"/>
              </a:rPr>
            </a:br>
            <a:r>
              <a:rPr lang="en-US" sz="1600" dirty="0">
                <a:latin typeface="Times New Roman" pitchFamily="18" charset="0"/>
                <a:cs typeface="Times New Roman" pitchFamily="18" charset="0"/>
              </a:rPr>
              <a:t>comprises two allowances </a:t>
            </a:r>
            <a:br>
              <a:rPr lang="hu-HU" sz="1600" dirty="0">
                <a:latin typeface="Times New Roman" pitchFamily="18" charset="0"/>
                <a:cs typeface="Times New Roman" pitchFamily="18" charset="0"/>
              </a:rPr>
            </a:br>
            <a:r>
              <a:rPr lang="en-US" sz="1600" dirty="0">
                <a:latin typeface="Times New Roman" pitchFamily="18" charset="0"/>
                <a:cs typeface="Times New Roman" pitchFamily="18" charset="0"/>
              </a:rPr>
              <a:t>covering</a:t>
            </a:r>
            <a:r>
              <a:rPr lang="hu-HU" sz="1600" dirty="0">
                <a:latin typeface="Times New Roman" pitchFamily="18" charset="0"/>
                <a:cs typeface="Times New Roman" pitchFamily="18" charset="0"/>
              </a:rPr>
              <a:t> </a:t>
            </a:r>
            <a:r>
              <a:rPr lang="en-US" sz="1600" b="1" dirty="0">
                <a:latin typeface="Times New Roman" pitchFamily="18" charset="0"/>
                <a:cs typeface="Times New Roman" pitchFamily="18" charset="0"/>
              </a:rPr>
              <a:t>childrearing and</a:t>
            </a:r>
            <a:br>
              <a:rPr lang="hu-HU" sz="1600" b="1" dirty="0">
                <a:latin typeface="Times New Roman" pitchFamily="18" charset="0"/>
                <a:cs typeface="Times New Roman" pitchFamily="18" charset="0"/>
              </a:rPr>
            </a:br>
            <a:r>
              <a:rPr lang="en-US" sz="1600" b="1" dirty="0">
                <a:latin typeface="Times New Roman" pitchFamily="18" charset="0"/>
                <a:cs typeface="Times New Roman" pitchFamily="18" charset="0"/>
              </a:rPr>
              <a:t>school support</a:t>
            </a:r>
            <a:r>
              <a:rPr lang="en-US" sz="1600" dirty="0">
                <a:latin typeface="Times New Roman" pitchFamily="18" charset="0"/>
                <a:cs typeface="Times New Roman" pitchFamily="18" charset="0"/>
              </a:rPr>
              <a:t>; it is provided</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monthly from the birth of</a:t>
            </a:r>
            <a:br>
              <a:rPr lang="hu-HU" sz="1600" dirty="0">
                <a:latin typeface="Times New Roman" pitchFamily="18" charset="0"/>
                <a:cs typeface="Times New Roman" pitchFamily="18" charset="0"/>
              </a:rPr>
            </a:br>
            <a:r>
              <a:rPr lang="en-US" sz="1600" dirty="0">
                <a:latin typeface="Times New Roman" pitchFamily="18" charset="0"/>
                <a:cs typeface="Times New Roman" pitchFamily="18" charset="0"/>
              </a:rPr>
              <a:t>the child until the</a:t>
            </a:r>
            <a:r>
              <a:rPr lang="hu-HU" sz="1600" dirty="0">
                <a:latin typeface="Times New Roman" pitchFamily="18" charset="0"/>
                <a:cs typeface="Times New Roman" pitchFamily="18" charset="0"/>
              </a:rPr>
              <a:t>  </a:t>
            </a:r>
            <a:br>
              <a:rPr lang="hu-HU" sz="1600" dirty="0">
                <a:latin typeface="Times New Roman" pitchFamily="18" charset="0"/>
                <a:cs typeface="Times New Roman" pitchFamily="18" charset="0"/>
              </a:rPr>
            </a:br>
            <a:r>
              <a:rPr lang="en-US" sz="1600" dirty="0">
                <a:latin typeface="Times New Roman" pitchFamily="18" charset="0"/>
                <a:cs typeface="Times New Roman" pitchFamily="18" charset="0"/>
              </a:rPr>
              <a:t>end of compulsory schooling</a:t>
            </a:r>
            <a:r>
              <a:rPr lang="hu-HU" sz="1600" dirty="0">
                <a:latin typeface="Times New Roman" pitchFamily="18" charset="0"/>
                <a:cs typeface="Times New Roman" pitchFamily="18" charset="0"/>
              </a:rPr>
              <a:t> </a:t>
            </a:r>
            <a:r>
              <a:rPr lang="en-US" sz="1600" dirty="0">
                <a:latin typeface="Times New Roman" pitchFamily="18" charset="0"/>
                <a:cs typeface="Times New Roman" pitchFamily="18" charset="0"/>
              </a:rPr>
              <a:t>(although it continues until the age of 20 if </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the child remains in secondary education).</a:t>
            </a:r>
            <a:r>
              <a:rPr lang="hu-HU" sz="1600" dirty="0">
                <a:latin typeface="Times New Roman" pitchFamily="18" charset="0"/>
                <a:cs typeface="Times New Roman" pitchFamily="18" charset="0"/>
              </a:rPr>
              <a:t> T</a:t>
            </a:r>
            <a:r>
              <a:rPr lang="en-US" sz="1600" dirty="0">
                <a:latin typeface="Times New Roman" pitchFamily="18" charset="0"/>
                <a:cs typeface="Times New Roman" pitchFamily="18" charset="0"/>
              </a:rPr>
              <a:t>he</a:t>
            </a:r>
            <a:r>
              <a:rPr lang="hu-HU" sz="1600" dirty="0">
                <a:latin typeface="Times New Roman" pitchFamily="18" charset="0"/>
                <a:cs typeface="Times New Roman" pitchFamily="18" charset="0"/>
              </a:rPr>
              <a:t> </a:t>
            </a:r>
            <a:r>
              <a:rPr lang="en-US" sz="1600" dirty="0">
                <a:latin typeface="Times New Roman" pitchFamily="18" charset="0"/>
                <a:cs typeface="Times New Roman" pitchFamily="18" charset="0"/>
              </a:rPr>
              <a:t>allowance increases with every child, and is</a:t>
            </a:r>
            <a:r>
              <a:rPr lang="hu-HU" sz="1600" dirty="0">
                <a:latin typeface="Times New Roman" pitchFamily="18" charset="0"/>
                <a:cs typeface="Times New Roman" pitchFamily="18" charset="0"/>
              </a:rPr>
              <a:t> </a:t>
            </a:r>
            <a:r>
              <a:rPr lang="en-US" sz="1600" dirty="0">
                <a:latin typeface="Times New Roman" pitchFamily="18" charset="0"/>
                <a:cs typeface="Times New Roman" pitchFamily="18" charset="0"/>
              </a:rPr>
              <a:t>also higher in the case of single parents.</a:t>
            </a:r>
            <a:br>
              <a:rPr lang="en-US" sz="1600" dirty="0">
                <a:latin typeface="Times New Roman" pitchFamily="18" charset="0"/>
                <a:cs typeface="Times New Roman" pitchFamily="18" charset="0"/>
              </a:rPr>
            </a:br>
            <a:br>
              <a:rPr lang="en-US" sz="1600" dirty="0">
                <a:latin typeface="Times New Roman" pitchFamily="18" charset="0"/>
                <a:cs typeface="Times New Roman" pitchFamily="18" charset="0"/>
              </a:rPr>
            </a:br>
            <a:br>
              <a:rPr lang="en-US" sz="1600" dirty="0">
                <a:latin typeface="Times New Roman" pitchFamily="18" charset="0"/>
                <a:cs typeface="Times New Roman" pitchFamily="18" charset="0"/>
              </a:rPr>
            </a:br>
            <a:br>
              <a:rPr lang="en-US" sz="1600" dirty="0"/>
            </a:br>
            <a:br>
              <a:rPr lang="en-US" sz="1600" dirty="0">
                <a:latin typeface="Times New Roman" pitchFamily="18" charset="0"/>
                <a:cs typeface="Times New Roman" pitchFamily="18" charset="0"/>
              </a:rPr>
            </a:br>
            <a:br>
              <a:rPr lang="hu-HU" sz="1600" dirty="0">
                <a:latin typeface="Times New Roman" pitchFamily="18" charset="0"/>
                <a:cs typeface="Times New Roman" pitchFamily="18" charset="0"/>
              </a:rPr>
            </a:br>
            <a:endParaRPr lang="en-US" sz="1600" b="1" dirty="0">
              <a:latin typeface="Times New Roman" pitchFamily="18" charset="0"/>
              <a:cs typeface="Times New Roman" pitchFamily="18" charset="0"/>
            </a:endParaRPr>
          </a:p>
        </p:txBody>
      </p:sp>
      <p:sp>
        <p:nvSpPr>
          <p:cNvPr id="7" name="Cím 5"/>
          <p:cNvSpPr txBox="1">
            <a:spLocks/>
          </p:cNvSpPr>
          <p:nvPr/>
        </p:nvSpPr>
        <p:spPr>
          <a:xfrm>
            <a:off x="2895600" y="463967"/>
            <a:ext cx="5562600" cy="83982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hu-HU" sz="2800" dirty="0">
                <a:latin typeface="Times New Roman" pitchFamily="18" charset="0"/>
                <a:cs typeface="Times New Roman" pitchFamily="18" charset="0"/>
              </a:rPr>
              <a:t>Most important </a:t>
            </a:r>
            <a:r>
              <a:rPr lang="hu-HU" sz="2800" dirty="0" err="1">
                <a:latin typeface="Times New Roman" pitchFamily="18" charset="0"/>
                <a:cs typeface="Times New Roman" pitchFamily="18" charset="0"/>
              </a:rPr>
              <a:t>family</a:t>
            </a:r>
            <a:r>
              <a:rPr lang="hu-HU" sz="2800" dirty="0">
                <a:latin typeface="Times New Roman" pitchFamily="18" charset="0"/>
                <a:cs typeface="Times New Roman" pitchFamily="18" charset="0"/>
              </a:rPr>
              <a:t> </a:t>
            </a:r>
            <a:r>
              <a:rPr lang="hu-HU" sz="2800" dirty="0" err="1">
                <a:latin typeface="Times New Roman" pitchFamily="18" charset="0"/>
                <a:cs typeface="Times New Roman" pitchFamily="18" charset="0"/>
              </a:rPr>
              <a:t>support</a:t>
            </a:r>
            <a:r>
              <a:rPr lang="hu-HU" sz="2800" dirty="0">
                <a:latin typeface="Times New Roman" pitchFamily="18" charset="0"/>
                <a:cs typeface="Times New Roman" pitchFamily="18" charset="0"/>
              </a:rPr>
              <a:t> </a:t>
            </a:r>
            <a:r>
              <a:rPr lang="hu-HU" sz="2800" dirty="0" err="1">
                <a:latin typeface="Times New Roman" pitchFamily="18" charset="0"/>
                <a:cs typeface="Times New Roman" pitchFamily="18" charset="0"/>
              </a:rPr>
              <a:t>measures</a:t>
            </a:r>
            <a:r>
              <a:rPr lang="hu-HU" sz="2800" dirty="0">
                <a:latin typeface="Times New Roman" pitchFamily="18" charset="0"/>
                <a:cs typeface="Times New Roman" pitchFamily="18" charset="0"/>
              </a:rPr>
              <a:t> (2/3)</a:t>
            </a:r>
            <a:endParaRPr lang="hu-HU" sz="2700" dirty="0">
              <a:solidFill>
                <a:srgbClr val="414141"/>
              </a:solidFill>
              <a:latin typeface="Times New Roman" panose="02020603050405020304" pitchFamily="18" charset="0"/>
              <a:cs typeface="Times New Roman" panose="02020603050405020304" pitchFamily="18" charset="0"/>
            </a:endParaRPr>
          </a:p>
        </p:txBody>
      </p:sp>
      <p:sp>
        <p:nvSpPr>
          <p:cNvPr id="3" name="AutoShape 4" descr="Pázmány Esztergom - About | Facebook"/>
          <p:cNvSpPr>
            <a:spLocks noChangeAspect="1" noChangeArrowheads="1"/>
          </p:cNvSpPr>
          <p:nvPr/>
        </p:nvSpPr>
        <p:spPr bwMode="auto">
          <a:xfrm>
            <a:off x="-21904830" y="18594"/>
            <a:ext cx="308120" cy="3081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9" name="AutoShape 8" descr="Pázmány Esztergom - About | Facebook"/>
          <p:cNvSpPr>
            <a:spLocks noChangeAspect="1" noChangeArrowheads="1"/>
          </p:cNvSpPr>
          <p:nvPr/>
        </p:nvSpPr>
        <p:spPr bwMode="auto">
          <a:xfrm>
            <a:off x="182825" y="-136445"/>
            <a:ext cx="2880469" cy="288047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pic>
        <p:nvPicPr>
          <p:cNvPr id="2058" name="Picture 10" descr="https://www.eufa.org/images/unis/HUN/HU_Logo.jpg"/>
          <p:cNvPicPr>
            <a:picLocks noChangeAspect="1" noChangeArrowheads="1"/>
          </p:cNvPicPr>
          <p:nvPr/>
        </p:nvPicPr>
        <p:blipFill rotWithShape="1">
          <a:blip r:embed="rId3">
            <a:extLst>
              <a:ext uri="{28A0092B-C50C-407E-A947-70E740481C1C}">
                <a14:useLocalDpi xmlns:a14="http://schemas.microsoft.com/office/drawing/2010/main" val="0"/>
              </a:ext>
            </a:extLst>
          </a:blip>
          <a:srcRect l="36742" t="2374" r="34458" b="27148"/>
          <a:stretch/>
        </p:blipFill>
        <p:spPr bwMode="auto">
          <a:xfrm>
            <a:off x="373605" y="463967"/>
            <a:ext cx="1645920" cy="2262280"/>
          </a:xfrm>
          <a:prstGeom prst="rect">
            <a:avLst/>
          </a:prstGeom>
          <a:noFill/>
          <a:extLst>
            <a:ext uri="{909E8E84-426E-40DD-AFC4-6F175D3DCCD1}">
              <a14:hiddenFill xmlns:a14="http://schemas.microsoft.com/office/drawing/2010/main">
                <a:solidFill>
                  <a:srgbClr val="FFFFFF"/>
                </a:solidFill>
              </a14:hiddenFill>
            </a:ext>
          </a:extLst>
        </p:spPr>
      </p:pic>
      <p:sp>
        <p:nvSpPr>
          <p:cNvPr id="11" name="Téglalap 10"/>
          <p:cNvSpPr/>
          <p:nvPr/>
        </p:nvSpPr>
        <p:spPr>
          <a:xfrm>
            <a:off x="182825" y="5912797"/>
            <a:ext cx="1623060" cy="646331"/>
          </a:xfrm>
          <a:prstGeom prst="rect">
            <a:avLst/>
          </a:prstGeom>
          <a:solidFill>
            <a:schemeClr val="bg1"/>
          </a:solidFill>
        </p:spPr>
        <p:txBody>
          <a:bodyPr wrap="square">
            <a:spAutoFit/>
          </a:bodyPr>
          <a:lstStyle/>
          <a:p>
            <a:r>
              <a:rPr lang="hu-HU" sz="900" dirty="0">
                <a:solidFill>
                  <a:schemeClr val="bg1">
                    <a:lumMod val="65000"/>
                  </a:schemeClr>
                </a:solidFill>
                <a:latin typeface="Times New Roman" panose="02020603050405020304" pitchFamily="18" charset="0"/>
                <a:cs typeface="Times New Roman" panose="02020603050405020304" pitchFamily="18" charset="0"/>
              </a:rPr>
              <a:t>H-1088 Budapest, </a:t>
            </a:r>
          </a:p>
          <a:p>
            <a:r>
              <a:rPr lang="hu-HU" sz="900" dirty="0">
                <a:solidFill>
                  <a:schemeClr val="bg1">
                    <a:lumMod val="65000"/>
                  </a:schemeClr>
                </a:solidFill>
                <a:latin typeface="Times New Roman" panose="02020603050405020304" pitchFamily="18" charset="0"/>
                <a:cs typeface="Times New Roman" panose="02020603050405020304" pitchFamily="18" charset="0"/>
              </a:rPr>
              <a:t>Mikszáth Kálmán tér 1.</a:t>
            </a:r>
            <a:br>
              <a:rPr lang="hu-HU" sz="900" dirty="0">
                <a:solidFill>
                  <a:schemeClr val="bg1">
                    <a:lumMod val="65000"/>
                  </a:schemeClr>
                </a:solidFill>
                <a:latin typeface="Times New Roman" panose="02020603050405020304" pitchFamily="18" charset="0"/>
                <a:cs typeface="Times New Roman" panose="02020603050405020304" pitchFamily="18" charset="0"/>
              </a:rPr>
            </a:br>
            <a:r>
              <a:rPr lang="hu-HU" sz="900" dirty="0">
                <a:solidFill>
                  <a:schemeClr val="bg1">
                    <a:lumMod val="65000"/>
                  </a:schemeClr>
                </a:solidFill>
                <a:latin typeface="Times New Roman" panose="02020603050405020304" pitchFamily="18" charset="0"/>
                <a:cs typeface="Times New Roman" panose="02020603050405020304" pitchFamily="18" charset="0"/>
              </a:rPr>
              <a:t>https://btk.ppke.hu/en</a:t>
            </a:r>
            <a:br>
              <a:rPr lang="hu-HU" sz="900" dirty="0">
                <a:solidFill>
                  <a:schemeClr val="bg1">
                    <a:lumMod val="65000"/>
                  </a:schemeClr>
                </a:solidFill>
                <a:latin typeface="Times New Roman" panose="02020603050405020304" pitchFamily="18" charset="0"/>
                <a:cs typeface="Times New Roman" panose="02020603050405020304" pitchFamily="18" charset="0"/>
              </a:rPr>
            </a:br>
            <a:endParaRPr lang="hu-HU" sz="900" dirty="0">
              <a:solidFill>
                <a:schemeClr val="bg1">
                  <a:lumMod val="65000"/>
                </a:schemeClr>
              </a:solidFill>
            </a:endParaRPr>
          </a:p>
        </p:txBody>
      </p:sp>
      <p:pic>
        <p:nvPicPr>
          <p:cNvPr id="819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0000" t="33286" r="25000" b="27390"/>
          <a:stretch/>
        </p:blipFill>
        <p:spPr bwMode="auto">
          <a:xfrm>
            <a:off x="4992985" y="1876544"/>
            <a:ext cx="4151015" cy="3671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6077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15" y="0"/>
            <a:ext cx="9144000" cy="6858000"/>
          </a:xfrm>
          <a:prstGeom prst="rect">
            <a:avLst/>
          </a:prstGeom>
        </p:spPr>
      </p:pic>
      <p:sp>
        <p:nvSpPr>
          <p:cNvPr id="6" name="Cím 5"/>
          <p:cNvSpPr>
            <a:spLocks noGrp="1"/>
          </p:cNvSpPr>
          <p:nvPr>
            <p:ph type="ctrTitle"/>
          </p:nvPr>
        </p:nvSpPr>
        <p:spPr>
          <a:xfrm>
            <a:off x="2572870" y="1501937"/>
            <a:ext cx="5885329" cy="1865994"/>
          </a:xfrm>
        </p:spPr>
        <p:txBody>
          <a:bodyPr anchor="t">
            <a:noAutofit/>
          </a:bodyPr>
          <a:lstStyle/>
          <a:p>
            <a:pPr algn="l"/>
            <a:r>
              <a:rPr lang="hu-HU" sz="1600" dirty="0">
                <a:latin typeface="Times New Roman" panose="02020603050405020304" pitchFamily="18" charset="0"/>
                <a:cs typeface="Times New Roman" panose="02020603050405020304" pitchFamily="18" charset="0"/>
              </a:rPr>
              <a:t>(5) </a:t>
            </a:r>
            <a:r>
              <a:rPr lang="hu-HU" sz="1600" b="1" dirty="0" err="1">
                <a:latin typeface="Times New Roman" panose="02020603050405020304" pitchFamily="18" charset="0"/>
                <a:cs typeface="Times New Roman" panose="02020603050405020304" pitchFamily="18" charset="0"/>
              </a:rPr>
              <a:t>Family</a:t>
            </a:r>
            <a:r>
              <a:rPr lang="hu-HU" sz="1600" b="1" dirty="0">
                <a:latin typeface="Times New Roman" panose="02020603050405020304" pitchFamily="18" charset="0"/>
                <a:cs typeface="Times New Roman" panose="02020603050405020304" pitchFamily="18" charset="0"/>
              </a:rPr>
              <a:t> </a:t>
            </a:r>
            <a:r>
              <a:rPr lang="hu-HU" sz="1600" b="1" dirty="0" err="1">
                <a:latin typeface="Times New Roman" panose="02020603050405020304" pitchFamily="18" charset="0"/>
                <a:cs typeface="Times New Roman" panose="02020603050405020304" pitchFamily="18" charset="0"/>
              </a:rPr>
              <a:t>tax</a:t>
            </a:r>
            <a:r>
              <a:rPr lang="hu-HU" sz="1600" b="1" dirty="0">
                <a:latin typeface="Times New Roman" panose="02020603050405020304" pitchFamily="18" charset="0"/>
                <a:cs typeface="Times New Roman" panose="02020603050405020304" pitchFamily="18" charset="0"/>
              </a:rPr>
              <a:t> </a:t>
            </a:r>
            <a:r>
              <a:rPr lang="hu-HU" sz="1600" b="1" dirty="0" err="1">
                <a:latin typeface="Times New Roman" panose="02020603050405020304" pitchFamily="18" charset="0"/>
                <a:cs typeface="Times New Roman" panose="02020603050405020304" pitchFamily="18" charset="0"/>
              </a:rPr>
              <a:t>break</a:t>
            </a:r>
            <a:br>
              <a:rPr lang="hu-HU" sz="1600" dirty="0">
                <a:latin typeface="Times New Roman" panose="02020603050405020304" pitchFamily="18" charset="0"/>
                <a:cs typeface="Times New Roman" panose="02020603050405020304" pitchFamily="18" charset="0"/>
              </a:rPr>
            </a:br>
            <a:r>
              <a:rPr lang="en-US" sz="1600" dirty="0">
                <a:latin typeface="Times New Roman" pitchFamily="18" charset="0"/>
                <a:cs typeface="Times New Roman" pitchFamily="18" charset="0"/>
              </a:rPr>
              <a:t>The amount of personal income tax payable per month in 2017/2018 could be reduced by HUF 10,000 for one child, by HUF 17,500 per child for two children, and by a m</a:t>
            </a:r>
            <a:r>
              <a:rPr lang="hu-HU" sz="1600" dirty="0">
                <a:latin typeface="Times New Roman" pitchFamily="18" charset="0"/>
                <a:cs typeface="Times New Roman" pitchFamily="18" charset="0"/>
              </a:rPr>
              <a:t>a</a:t>
            </a:r>
            <a:r>
              <a:rPr lang="en-US" sz="1600" dirty="0" err="1">
                <a:latin typeface="Times New Roman" pitchFamily="18" charset="0"/>
                <a:cs typeface="Times New Roman" pitchFamily="18" charset="0"/>
              </a:rPr>
              <a:t>ximum</a:t>
            </a:r>
            <a:r>
              <a:rPr lang="en-US" sz="1600" dirty="0">
                <a:latin typeface="Times New Roman" pitchFamily="18" charset="0"/>
                <a:cs typeface="Times New Roman" pitchFamily="18" charset="0"/>
              </a:rPr>
              <a:t> HUF 33,000 per child for three or</a:t>
            </a:r>
            <a:r>
              <a:rPr lang="hu-HU" sz="1600" dirty="0">
                <a:latin typeface="Times New Roman" pitchFamily="18" charset="0"/>
                <a:cs typeface="Times New Roman" pitchFamily="18" charset="0"/>
              </a:rPr>
              <a:t> </a:t>
            </a:r>
            <a:r>
              <a:rPr lang="en-US" sz="1600" dirty="0">
                <a:latin typeface="Times New Roman" pitchFamily="18" charset="0"/>
                <a:cs typeface="Times New Roman" pitchFamily="18" charset="0"/>
              </a:rPr>
              <a:t>more children.</a:t>
            </a:r>
            <a:br>
              <a:rPr lang="hu-HU" sz="1600" dirty="0">
                <a:latin typeface="Times New Roman" pitchFamily="18" charset="0"/>
                <a:cs typeface="Times New Roman" pitchFamily="18" charset="0"/>
              </a:rPr>
            </a:br>
            <a:br>
              <a:rPr lang="hu-HU" sz="1600" dirty="0">
                <a:latin typeface="Times New Roman" pitchFamily="18" charset="0"/>
                <a:cs typeface="Times New Roman" pitchFamily="18" charset="0"/>
              </a:rPr>
            </a:br>
            <a:r>
              <a:rPr lang="hu-HU" sz="1600" dirty="0">
                <a:latin typeface="Times New Roman" pitchFamily="18" charset="0"/>
                <a:cs typeface="Times New Roman" pitchFamily="18" charset="0"/>
              </a:rPr>
              <a:t>„E</a:t>
            </a:r>
            <a:r>
              <a:rPr lang="en-US" sz="1600" dirty="0" err="1">
                <a:latin typeface="Times New Roman" pitchFamily="18" charset="0"/>
                <a:cs typeface="Times New Roman" pitchFamily="18" charset="0"/>
              </a:rPr>
              <a:t>xpenditure</a:t>
            </a:r>
            <a:r>
              <a:rPr lang="en-US" sz="1600" dirty="0">
                <a:latin typeface="Times New Roman" pitchFamily="18" charset="0"/>
                <a:cs typeface="Times New Roman" pitchFamily="18" charset="0"/>
              </a:rPr>
              <a:t> on families through the </a:t>
            </a:r>
            <a:r>
              <a:rPr lang="en-US" sz="1600" b="1" dirty="0">
                <a:latin typeface="Times New Roman" pitchFamily="18" charset="0"/>
                <a:cs typeface="Times New Roman" pitchFamily="18" charset="0"/>
              </a:rPr>
              <a:t>tax system grew between 2010 and 2018 from</a:t>
            </a:r>
            <a:r>
              <a:rPr lang="hu-HU" sz="1600" b="1" dirty="0">
                <a:latin typeface="Times New Roman" pitchFamily="18" charset="0"/>
                <a:cs typeface="Times New Roman" pitchFamily="18" charset="0"/>
              </a:rPr>
              <a:t> </a:t>
            </a:r>
            <a:r>
              <a:rPr lang="en-US" sz="1600" b="1" dirty="0">
                <a:latin typeface="Times New Roman" pitchFamily="18" charset="0"/>
                <a:cs typeface="Times New Roman" pitchFamily="18" charset="0"/>
              </a:rPr>
              <a:t>HUF 31.5 billion to HUF 355.6 billion</a:t>
            </a:r>
            <a:r>
              <a:rPr lang="hu-HU" sz="1600" b="1" dirty="0">
                <a:latin typeface="Times New Roman" pitchFamily="18" charset="0"/>
                <a:cs typeface="Times New Roman" pitchFamily="18" charset="0"/>
              </a:rPr>
              <a:t>”</a:t>
            </a:r>
            <a:r>
              <a:rPr lang="en-US" sz="1600" b="1" dirty="0">
                <a:latin typeface="Times New Roman" pitchFamily="18" charset="0"/>
                <a:cs typeface="Times New Roman" pitchFamily="18" charset="0"/>
              </a:rPr>
              <a:t> </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a:t>
            </a:r>
            <a:r>
              <a:rPr lang="hu-HU" sz="1600" dirty="0" err="1">
                <a:latin typeface="Times New Roman" pitchFamily="18" charset="0"/>
                <a:cs typeface="Times New Roman" pitchFamily="18" charset="0"/>
              </a:rPr>
              <a:t>Source</a:t>
            </a:r>
            <a:r>
              <a:rPr lang="hu-HU" sz="1600" dirty="0">
                <a:latin typeface="Times New Roman" pitchFamily="18" charset="0"/>
                <a:cs typeface="Times New Roman" pitchFamily="18" charset="0"/>
              </a:rPr>
              <a:t>: </a:t>
            </a:r>
            <a:r>
              <a:rPr lang="en-US" sz="1600" dirty="0">
                <a:latin typeface="Times New Roman" pitchFamily="18" charset="0"/>
                <a:cs typeface="Times New Roman" pitchFamily="18" charset="0"/>
              </a:rPr>
              <a:t>CSBO 2017</a:t>
            </a:r>
            <a:r>
              <a:rPr lang="hu-HU" sz="1600" dirty="0">
                <a:latin typeface="Times New Roman" pitchFamily="18" charset="0"/>
                <a:cs typeface="Times New Roman" pitchFamily="18" charset="0"/>
              </a:rPr>
              <a:t>)</a:t>
            </a:r>
            <a:br>
              <a:rPr lang="hu-HU" sz="1600" dirty="0">
                <a:latin typeface="Times New Roman" pitchFamily="18" charset="0"/>
                <a:cs typeface="Times New Roman" pitchFamily="18" charset="0"/>
              </a:rPr>
            </a:br>
            <a:br>
              <a:rPr lang="hu-HU" sz="1600" b="1" u="sng" dirty="0">
                <a:latin typeface="Times New Roman" pitchFamily="18" charset="0"/>
                <a:cs typeface="Times New Roman" pitchFamily="18" charset="0"/>
              </a:rPr>
            </a:br>
            <a:r>
              <a:rPr lang="hu-HU" sz="1600" b="1" u="sng" dirty="0">
                <a:latin typeface="Times New Roman" pitchFamily="18" charset="0"/>
                <a:cs typeface="Times New Roman" pitchFamily="18" charset="0"/>
              </a:rPr>
              <a:t>(6) </a:t>
            </a:r>
            <a:r>
              <a:rPr lang="en-US" sz="1600" b="1" u="sng" dirty="0">
                <a:latin typeface="Times New Roman" pitchFamily="18" charset="0"/>
                <a:cs typeface="Times New Roman" pitchFamily="18" charset="0"/>
              </a:rPr>
              <a:t>The Family Housing Support </a:t>
            </a:r>
            <a:r>
              <a:rPr lang="en-US" sz="1600" b="1" u="sng" dirty="0" err="1">
                <a:latin typeface="Times New Roman" pitchFamily="18" charset="0"/>
                <a:cs typeface="Times New Roman" pitchFamily="18" charset="0"/>
              </a:rPr>
              <a:t>Progra</a:t>
            </a:r>
            <a:r>
              <a:rPr lang="hu-HU" sz="1600" b="1" u="sng" dirty="0" err="1">
                <a:latin typeface="Times New Roman" pitchFamily="18" charset="0"/>
                <a:cs typeface="Times New Roman" pitchFamily="18" charset="0"/>
              </a:rPr>
              <a:t>mme</a:t>
            </a:r>
            <a:r>
              <a:rPr lang="hu-HU" sz="1600" b="1" u="sng" dirty="0">
                <a:latin typeface="Times New Roman" pitchFamily="18" charset="0"/>
                <a:cs typeface="Times New Roman" pitchFamily="18" charset="0"/>
              </a:rPr>
              <a:t> </a:t>
            </a:r>
            <a:r>
              <a:rPr lang="en-US" sz="1600" b="1" u="sng" dirty="0">
                <a:latin typeface="Times New Roman" pitchFamily="18" charset="0"/>
                <a:cs typeface="Times New Roman" pitchFamily="18" charset="0"/>
              </a:rPr>
              <a:t>(CSOK) has been running since 2015.</a:t>
            </a:r>
            <a:br>
              <a:rPr lang="hu-HU" sz="1600" b="1" u="sng" dirty="0">
                <a:latin typeface="Times New Roman" pitchFamily="18" charset="0"/>
                <a:cs typeface="Times New Roman" pitchFamily="18" charset="0"/>
              </a:rPr>
            </a:br>
            <a:r>
              <a:rPr lang="hu-HU" sz="1600" dirty="0" err="1">
                <a:latin typeface="Times New Roman" pitchFamily="18" charset="0"/>
                <a:cs typeface="Times New Roman" pitchFamily="18" charset="0"/>
              </a:rPr>
              <a:t>Background</a:t>
            </a:r>
            <a:r>
              <a:rPr lang="hu-HU" sz="1600" dirty="0">
                <a:latin typeface="Times New Roman" pitchFamily="18" charset="0"/>
                <a:cs typeface="Times New Roman" pitchFamily="18" charset="0"/>
              </a:rPr>
              <a:t>:</a:t>
            </a:r>
            <a:br>
              <a:rPr lang="hu-HU" sz="1600" dirty="0">
                <a:latin typeface="Times New Roman" pitchFamily="18" charset="0"/>
                <a:cs typeface="Times New Roman" pitchFamily="18" charset="0"/>
              </a:rPr>
            </a:br>
            <a:r>
              <a:rPr lang="hu-HU" sz="1600" dirty="0">
                <a:latin typeface="Times New Roman" pitchFamily="18" charset="0"/>
                <a:cs typeface="Times New Roman" pitchFamily="18" charset="0"/>
              </a:rPr>
              <a:t> - </a:t>
            </a:r>
            <a:r>
              <a:rPr lang="hu-HU" sz="1600" dirty="0" err="1">
                <a:latin typeface="Times New Roman" pitchFamily="18" charset="0"/>
                <a:cs typeface="Times New Roman" pitchFamily="18" charset="0"/>
              </a:rPr>
              <a:t>increase</a:t>
            </a:r>
            <a:r>
              <a:rPr lang="hu-HU" sz="1600" dirty="0">
                <a:latin typeface="Times New Roman" pitchFamily="18" charset="0"/>
                <a:cs typeface="Times New Roman" pitchFamily="18" charset="0"/>
              </a:rPr>
              <a:t> </a:t>
            </a:r>
            <a:r>
              <a:rPr lang="hu-HU" sz="1600" dirty="0" err="1">
                <a:latin typeface="Times New Roman" pitchFamily="18" charset="0"/>
                <a:cs typeface="Times New Roman" pitchFamily="18" charset="0"/>
              </a:rPr>
              <a:t>fertility</a:t>
            </a:r>
            <a:r>
              <a:rPr lang="hu-HU" sz="1600" dirty="0">
                <a:latin typeface="Times New Roman" pitchFamily="18" charset="0"/>
                <a:cs typeface="Times New Roman" pitchFamily="18" charset="0"/>
              </a:rPr>
              <a:t> </a:t>
            </a:r>
            <a:br>
              <a:rPr lang="hu-HU" sz="1600" dirty="0">
                <a:latin typeface="Times New Roman" pitchFamily="18" charset="0"/>
                <a:cs typeface="Times New Roman" pitchFamily="18" charset="0"/>
              </a:rPr>
            </a:br>
            <a:r>
              <a:rPr lang="hu-HU" sz="1600" dirty="0">
                <a:latin typeface="Times New Roman" pitchFamily="18" charset="0"/>
                <a:cs typeface="Times New Roman" pitchFamily="18" charset="0"/>
              </a:rPr>
              <a:t> - </a:t>
            </a:r>
            <a:r>
              <a:rPr lang="hu-HU" sz="1600" dirty="0" err="1">
                <a:latin typeface="Times New Roman" pitchFamily="18" charset="0"/>
                <a:cs typeface="Times New Roman" pitchFamily="18" charset="0"/>
              </a:rPr>
              <a:t>boosting</a:t>
            </a:r>
            <a:r>
              <a:rPr lang="hu-HU" sz="1600" dirty="0">
                <a:latin typeface="Times New Roman" pitchFamily="18" charset="0"/>
                <a:cs typeface="Times New Roman" pitchFamily="18" charset="0"/>
              </a:rPr>
              <a:t> </a:t>
            </a:r>
            <a:r>
              <a:rPr lang="hu-HU" sz="1600" dirty="0" err="1">
                <a:latin typeface="Times New Roman" pitchFamily="18" charset="0"/>
                <a:cs typeface="Times New Roman" pitchFamily="18" charset="0"/>
              </a:rPr>
              <a:t>construction</a:t>
            </a:r>
            <a:r>
              <a:rPr lang="hu-HU" sz="1600" dirty="0">
                <a:latin typeface="Times New Roman" pitchFamily="18" charset="0"/>
                <a:cs typeface="Times New Roman" pitchFamily="18" charset="0"/>
              </a:rPr>
              <a:t> </a:t>
            </a:r>
            <a:r>
              <a:rPr lang="hu-HU" sz="1600" dirty="0" err="1">
                <a:latin typeface="Times New Roman" pitchFamily="18" charset="0"/>
                <a:cs typeface="Times New Roman" pitchFamily="18" charset="0"/>
              </a:rPr>
              <a:t>industry</a:t>
            </a:r>
            <a:br>
              <a:rPr lang="hu-HU" sz="1600" dirty="0">
                <a:latin typeface="Times New Roman" pitchFamily="18" charset="0"/>
                <a:cs typeface="Times New Roman" pitchFamily="18" charset="0"/>
              </a:rPr>
            </a:br>
            <a:br>
              <a:rPr lang="hu-HU" sz="1600" dirty="0">
                <a:latin typeface="Times New Roman" pitchFamily="18" charset="0"/>
                <a:cs typeface="Times New Roman" pitchFamily="18" charset="0"/>
              </a:rPr>
            </a:br>
            <a:r>
              <a:rPr lang="en-US" sz="1600" dirty="0">
                <a:latin typeface="Times New Roman" pitchFamily="18" charset="0"/>
                <a:cs typeface="Times New Roman" pitchFamily="18" charset="0"/>
              </a:rPr>
              <a:t>As well as married couples, cohabiting</a:t>
            </a:r>
            <a:r>
              <a:rPr lang="hu-HU" sz="1600" dirty="0">
                <a:latin typeface="Times New Roman" pitchFamily="18" charset="0"/>
                <a:cs typeface="Times New Roman" pitchFamily="18" charset="0"/>
              </a:rPr>
              <a:t> </a:t>
            </a:r>
            <a:r>
              <a:rPr lang="en-US" sz="1600" dirty="0">
                <a:latin typeface="Times New Roman" pitchFamily="18" charset="0"/>
                <a:cs typeface="Times New Roman" pitchFamily="18" charset="0"/>
              </a:rPr>
              <a:t>partners and </a:t>
            </a:r>
            <a:r>
              <a:rPr lang="en-US" sz="1600" b="1" u="sng" dirty="0">
                <a:latin typeface="Times New Roman" pitchFamily="18" charset="0"/>
                <a:cs typeface="Times New Roman" pitchFamily="18" charset="0"/>
              </a:rPr>
              <a:t>single</a:t>
            </a:r>
            <a:r>
              <a:rPr lang="hu-HU" sz="1600" b="1" u="sng" dirty="0">
                <a:latin typeface="Times New Roman" pitchFamily="18" charset="0"/>
                <a:cs typeface="Times New Roman" pitchFamily="18" charset="0"/>
              </a:rPr>
              <a:t> </a:t>
            </a:r>
            <a:r>
              <a:rPr lang="en-US" sz="1600" b="1" u="sng" dirty="0">
                <a:latin typeface="Times New Roman" pitchFamily="18" charset="0"/>
                <a:cs typeface="Times New Roman" pitchFamily="18" charset="0"/>
              </a:rPr>
              <a:t>parents can apply for the </a:t>
            </a:r>
            <a:r>
              <a:rPr lang="hu-HU" sz="1600" b="1" u="sng" dirty="0">
                <a:latin typeface="Times New Roman" pitchFamily="18" charset="0"/>
                <a:cs typeface="Times New Roman" pitchFamily="18" charset="0"/>
              </a:rPr>
              <a:t>CSOK </a:t>
            </a:r>
            <a:r>
              <a:rPr lang="en-US" sz="1600" b="1" u="sng" dirty="0">
                <a:latin typeface="Times New Roman" pitchFamily="18" charset="0"/>
                <a:cs typeface="Times New Roman" pitchFamily="18" charset="0"/>
              </a:rPr>
              <a:t>allowance</a:t>
            </a:r>
            <a:r>
              <a:rPr lang="en-US" sz="1600" dirty="0">
                <a:latin typeface="Times New Roman" pitchFamily="18" charset="0"/>
                <a:cs typeface="Times New Roman" pitchFamily="18" charset="0"/>
              </a:rPr>
              <a:t>; however, </a:t>
            </a:r>
            <a:r>
              <a:rPr lang="en-US" sz="1600" b="1" dirty="0">
                <a:latin typeface="Times New Roman" pitchFamily="18" charset="0"/>
                <a:cs typeface="Times New Roman" pitchFamily="18" charset="0"/>
              </a:rPr>
              <a:t>they must already</a:t>
            </a:r>
            <a:r>
              <a:rPr lang="hu-HU" sz="1600" b="1" dirty="0">
                <a:latin typeface="Times New Roman" pitchFamily="18" charset="0"/>
                <a:cs typeface="Times New Roman" pitchFamily="18" charset="0"/>
              </a:rPr>
              <a:t> </a:t>
            </a:r>
            <a:r>
              <a:rPr lang="en-US" sz="1600" b="1" dirty="0">
                <a:latin typeface="Times New Roman" pitchFamily="18" charset="0"/>
                <a:cs typeface="Times New Roman" pitchFamily="18" charset="0"/>
              </a:rPr>
              <a:t>have the children</a:t>
            </a:r>
            <a:r>
              <a:rPr lang="en-US" sz="1600" dirty="0">
                <a:latin typeface="Times New Roman" pitchFamily="18" charset="0"/>
                <a:cs typeface="Times New Roman" pitchFamily="18" charset="0"/>
              </a:rPr>
              <a:t>. Only married couples</a:t>
            </a:r>
            <a:r>
              <a:rPr lang="hu-HU" sz="1600" dirty="0">
                <a:latin typeface="Times New Roman" pitchFamily="18" charset="0"/>
                <a:cs typeface="Times New Roman" pitchFamily="18" charset="0"/>
              </a:rPr>
              <a:t> </a:t>
            </a:r>
            <a:r>
              <a:rPr lang="en-US" sz="1600" dirty="0">
                <a:latin typeface="Times New Roman" pitchFamily="18" charset="0"/>
                <a:cs typeface="Times New Roman" pitchFamily="18" charset="0"/>
              </a:rPr>
              <a:t>can claim the allowance on the basis of a</a:t>
            </a:r>
            <a:r>
              <a:rPr lang="hu-HU" sz="1600" dirty="0">
                <a:latin typeface="Times New Roman" pitchFamily="18" charset="0"/>
                <a:cs typeface="Times New Roman" pitchFamily="18" charset="0"/>
              </a:rPr>
              <a:t> </a:t>
            </a:r>
            <a:r>
              <a:rPr lang="en-US" sz="1600" dirty="0">
                <a:latin typeface="Times New Roman" pitchFamily="18" charset="0"/>
                <a:cs typeface="Times New Roman" pitchFamily="18" charset="0"/>
              </a:rPr>
              <a:t>commitment to have children (and provided</a:t>
            </a:r>
            <a:r>
              <a:rPr lang="hu-HU" sz="1600" dirty="0">
                <a:latin typeface="Times New Roman" pitchFamily="18" charset="0"/>
                <a:cs typeface="Times New Roman" pitchFamily="18" charset="0"/>
              </a:rPr>
              <a:t> </a:t>
            </a:r>
            <a:r>
              <a:rPr lang="en-US" sz="1600" dirty="0">
                <a:latin typeface="Times New Roman" pitchFamily="18" charset="0"/>
                <a:cs typeface="Times New Roman" pitchFamily="18" charset="0"/>
              </a:rPr>
              <a:t>one of the partners is aged below 40). </a:t>
            </a:r>
            <a:br>
              <a:rPr lang="en-US" sz="1600" dirty="0">
                <a:latin typeface="Times New Roman" pitchFamily="18" charset="0"/>
                <a:cs typeface="Times New Roman" pitchFamily="18" charset="0"/>
              </a:rPr>
            </a:br>
            <a:br>
              <a:rPr lang="en-US" sz="1600" dirty="0">
                <a:latin typeface="Times New Roman" pitchFamily="18" charset="0"/>
                <a:cs typeface="Times New Roman" pitchFamily="18" charset="0"/>
              </a:rPr>
            </a:br>
            <a:br>
              <a:rPr lang="en-US" sz="1600" dirty="0">
                <a:latin typeface="Times New Roman" pitchFamily="18" charset="0"/>
                <a:cs typeface="Times New Roman" pitchFamily="18" charset="0"/>
              </a:rPr>
            </a:br>
            <a:br>
              <a:rPr lang="en-US" sz="1600" dirty="0">
                <a:latin typeface="Times New Roman" pitchFamily="18" charset="0"/>
                <a:cs typeface="Times New Roman" pitchFamily="18" charset="0"/>
              </a:rPr>
            </a:br>
            <a:endParaRPr lang="hu-HU" sz="1600" dirty="0">
              <a:solidFill>
                <a:srgbClr val="414141"/>
              </a:solidFill>
              <a:latin typeface="Times New Roman" panose="02020603050405020304" pitchFamily="18" charset="0"/>
              <a:cs typeface="Times New Roman" panose="02020603050405020304" pitchFamily="18" charset="0"/>
            </a:endParaRPr>
          </a:p>
        </p:txBody>
      </p:sp>
      <p:sp>
        <p:nvSpPr>
          <p:cNvPr id="3" name="AutoShape 4" descr="Pázmány Esztergom - About | Facebook"/>
          <p:cNvSpPr>
            <a:spLocks noChangeAspect="1" noChangeArrowheads="1"/>
          </p:cNvSpPr>
          <p:nvPr/>
        </p:nvSpPr>
        <p:spPr bwMode="auto">
          <a:xfrm>
            <a:off x="-21904830" y="18594"/>
            <a:ext cx="308120" cy="3081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9" name="AutoShape 8" descr="Pázmány Esztergom - About | Facebook"/>
          <p:cNvSpPr>
            <a:spLocks noChangeAspect="1" noChangeArrowheads="1"/>
          </p:cNvSpPr>
          <p:nvPr/>
        </p:nvSpPr>
        <p:spPr bwMode="auto">
          <a:xfrm>
            <a:off x="155574" y="-144463"/>
            <a:ext cx="2880469" cy="288047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pic>
        <p:nvPicPr>
          <p:cNvPr id="2058" name="Picture 10" descr="https://www.eufa.org/images/unis/HUN/HU_Logo.jpg"/>
          <p:cNvPicPr>
            <a:picLocks noChangeAspect="1" noChangeArrowheads="1"/>
          </p:cNvPicPr>
          <p:nvPr/>
        </p:nvPicPr>
        <p:blipFill rotWithShape="1">
          <a:blip r:embed="rId3">
            <a:extLst>
              <a:ext uri="{28A0092B-C50C-407E-A947-70E740481C1C}">
                <a14:useLocalDpi xmlns:a14="http://schemas.microsoft.com/office/drawing/2010/main" val="0"/>
              </a:ext>
            </a:extLst>
          </a:blip>
          <a:srcRect l="36742" t="2374" r="34458" b="27148"/>
          <a:stretch/>
        </p:blipFill>
        <p:spPr bwMode="auto">
          <a:xfrm>
            <a:off x="155574" y="326715"/>
            <a:ext cx="1645920" cy="2262280"/>
          </a:xfrm>
          <a:prstGeom prst="rect">
            <a:avLst/>
          </a:prstGeom>
          <a:noFill/>
          <a:extLst>
            <a:ext uri="{909E8E84-426E-40DD-AFC4-6F175D3DCCD1}">
              <a14:hiddenFill xmlns:a14="http://schemas.microsoft.com/office/drawing/2010/main">
                <a:solidFill>
                  <a:srgbClr val="FFFFFF"/>
                </a:solidFill>
              </a14:hiddenFill>
            </a:ext>
          </a:extLst>
        </p:spPr>
      </p:pic>
      <p:sp>
        <p:nvSpPr>
          <p:cNvPr id="11" name="Téglalap 10"/>
          <p:cNvSpPr/>
          <p:nvPr/>
        </p:nvSpPr>
        <p:spPr>
          <a:xfrm>
            <a:off x="242047" y="5894581"/>
            <a:ext cx="1623060" cy="646331"/>
          </a:xfrm>
          <a:prstGeom prst="rect">
            <a:avLst/>
          </a:prstGeom>
          <a:solidFill>
            <a:schemeClr val="bg1"/>
          </a:solidFill>
        </p:spPr>
        <p:txBody>
          <a:bodyPr wrap="square">
            <a:spAutoFit/>
          </a:bodyPr>
          <a:lstStyle/>
          <a:p>
            <a:r>
              <a:rPr lang="hu-HU" sz="900" dirty="0">
                <a:solidFill>
                  <a:schemeClr val="bg1">
                    <a:lumMod val="65000"/>
                  </a:schemeClr>
                </a:solidFill>
                <a:latin typeface="Times New Roman" panose="02020603050405020304" pitchFamily="18" charset="0"/>
                <a:cs typeface="Times New Roman" panose="02020603050405020304" pitchFamily="18" charset="0"/>
              </a:rPr>
              <a:t>H-1088 Budapest, </a:t>
            </a:r>
          </a:p>
          <a:p>
            <a:r>
              <a:rPr lang="hu-HU" sz="900" dirty="0">
                <a:solidFill>
                  <a:schemeClr val="bg1">
                    <a:lumMod val="65000"/>
                  </a:schemeClr>
                </a:solidFill>
                <a:latin typeface="Times New Roman" panose="02020603050405020304" pitchFamily="18" charset="0"/>
                <a:cs typeface="Times New Roman" panose="02020603050405020304" pitchFamily="18" charset="0"/>
              </a:rPr>
              <a:t>Mikszáth Kálmán tér 1.</a:t>
            </a:r>
            <a:br>
              <a:rPr lang="hu-HU" sz="900" dirty="0">
                <a:solidFill>
                  <a:schemeClr val="bg1">
                    <a:lumMod val="65000"/>
                  </a:schemeClr>
                </a:solidFill>
                <a:latin typeface="Times New Roman" panose="02020603050405020304" pitchFamily="18" charset="0"/>
                <a:cs typeface="Times New Roman" panose="02020603050405020304" pitchFamily="18" charset="0"/>
              </a:rPr>
            </a:br>
            <a:r>
              <a:rPr lang="hu-HU" sz="900" dirty="0">
                <a:solidFill>
                  <a:schemeClr val="bg1">
                    <a:lumMod val="65000"/>
                  </a:schemeClr>
                </a:solidFill>
                <a:latin typeface="Times New Roman" panose="02020603050405020304" pitchFamily="18" charset="0"/>
                <a:cs typeface="Times New Roman" panose="02020603050405020304" pitchFamily="18" charset="0"/>
              </a:rPr>
              <a:t>https://btk.ppke.hu/en</a:t>
            </a:r>
            <a:br>
              <a:rPr lang="hu-HU" sz="900" dirty="0">
                <a:solidFill>
                  <a:schemeClr val="bg1">
                    <a:lumMod val="65000"/>
                  </a:schemeClr>
                </a:solidFill>
                <a:latin typeface="Times New Roman" panose="02020603050405020304" pitchFamily="18" charset="0"/>
                <a:cs typeface="Times New Roman" panose="02020603050405020304" pitchFamily="18" charset="0"/>
              </a:rPr>
            </a:br>
            <a:endParaRPr lang="hu-HU" sz="900" dirty="0">
              <a:solidFill>
                <a:schemeClr val="bg1">
                  <a:lumMod val="65000"/>
                </a:schemeClr>
              </a:solidFill>
            </a:endParaRPr>
          </a:p>
        </p:txBody>
      </p:sp>
      <p:sp>
        <p:nvSpPr>
          <p:cNvPr id="10" name="Cím 5"/>
          <p:cNvSpPr txBox="1">
            <a:spLocks/>
          </p:cNvSpPr>
          <p:nvPr/>
        </p:nvSpPr>
        <p:spPr>
          <a:xfrm>
            <a:off x="2895600" y="463967"/>
            <a:ext cx="5562600" cy="83982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hu-HU" sz="2800" dirty="0">
                <a:latin typeface="Times New Roman" pitchFamily="18" charset="0"/>
                <a:cs typeface="Times New Roman" pitchFamily="18" charset="0"/>
              </a:rPr>
              <a:t>Most important </a:t>
            </a:r>
            <a:r>
              <a:rPr lang="hu-HU" sz="2800" dirty="0" err="1">
                <a:latin typeface="Times New Roman" pitchFamily="18" charset="0"/>
                <a:cs typeface="Times New Roman" pitchFamily="18" charset="0"/>
              </a:rPr>
              <a:t>family</a:t>
            </a:r>
            <a:r>
              <a:rPr lang="hu-HU" sz="2800" dirty="0">
                <a:latin typeface="Times New Roman" pitchFamily="18" charset="0"/>
                <a:cs typeface="Times New Roman" pitchFamily="18" charset="0"/>
              </a:rPr>
              <a:t> </a:t>
            </a:r>
            <a:r>
              <a:rPr lang="hu-HU" sz="2800" dirty="0" err="1">
                <a:latin typeface="Times New Roman" pitchFamily="18" charset="0"/>
                <a:cs typeface="Times New Roman" pitchFamily="18" charset="0"/>
              </a:rPr>
              <a:t>support</a:t>
            </a:r>
            <a:r>
              <a:rPr lang="hu-HU" sz="2800" dirty="0">
                <a:latin typeface="Times New Roman" pitchFamily="18" charset="0"/>
                <a:cs typeface="Times New Roman" pitchFamily="18" charset="0"/>
              </a:rPr>
              <a:t> </a:t>
            </a:r>
            <a:r>
              <a:rPr lang="hu-HU" sz="2800" dirty="0" err="1">
                <a:latin typeface="Times New Roman" pitchFamily="18" charset="0"/>
                <a:cs typeface="Times New Roman" pitchFamily="18" charset="0"/>
              </a:rPr>
              <a:t>measures</a:t>
            </a:r>
            <a:r>
              <a:rPr lang="hu-HU" sz="2800" dirty="0">
                <a:latin typeface="Times New Roman" pitchFamily="18" charset="0"/>
                <a:cs typeface="Times New Roman" pitchFamily="18" charset="0"/>
              </a:rPr>
              <a:t> (3/3)</a:t>
            </a:r>
            <a:endParaRPr lang="hu-HU" sz="2700" dirty="0">
              <a:solidFill>
                <a:srgbClr val="41414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6523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594"/>
            <a:ext cx="9144000" cy="6858000"/>
          </a:xfrm>
          <a:prstGeom prst="rect">
            <a:avLst/>
          </a:prstGeom>
        </p:spPr>
      </p:pic>
      <p:sp>
        <p:nvSpPr>
          <p:cNvPr id="6" name="Cím 5"/>
          <p:cNvSpPr>
            <a:spLocks noGrp="1"/>
          </p:cNvSpPr>
          <p:nvPr>
            <p:ph type="ctrTitle"/>
          </p:nvPr>
        </p:nvSpPr>
        <p:spPr>
          <a:xfrm>
            <a:off x="2541494" y="1648639"/>
            <a:ext cx="6127377" cy="1865994"/>
          </a:xfrm>
        </p:spPr>
        <p:txBody>
          <a:bodyPr anchor="t">
            <a:noAutofit/>
          </a:bodyPr>
          <a:lstStyle/>
          <a:p>
            <a:pPr algn="l"/>
            <a:r>
              <a:rPr lang="hu-HU" sz="1600" dirty="0">
                <a:latin typeface="Times New Roman" pitchFamily="18" charset="0"/>
                <a:cs typeface="Times New Roman" pitchFamily="18" charset="0"/>
              </a:rPr>
              <a:t>„</a:t>
            </a:r>
            <a:r>
              <a:rPr lang="en-US" sz="1600" i="1" dirty="0">
                <a:latin typeface="Times New Roman" pitchFamily="18" charset="0"/>
                <a:cs typeface="Times New Roman" pitchFamily="18" charset="0"/>
              </a:rPr>
              <a:t>Taking stock of the </a:t>
            </a:r>
            <a:r>
              <a:rPr lang="en-US" sz="1600" b="1" i="1" dirty="0">
                <a:latin typeface="Times New Roman" pitchFamily="18" charset="0"/>
                <a:cs typeface="Times New Roman" pitchFamily="18" charset="0"/>
              </a:rPr>
              <a:t>most important</a:t>
            </a:r>
            <a:r>
              <a:rPr lang="hu-HU" sz="1600" b="1" i="1" dirty="0">
                <a:latin typeface="Times New Roman" pitchFamily="18" charset="0"/>
                <a:cs typeface="Times New Roman" pitchFamily="18" charset="0"/>
              </a:rPr>
              <a:t> </a:t>
            </a:r>
            <a:r>
              <a:rPr lang="en-US" sz="1600" b="1" i="1" dirty="0">
                <a:latin typeface="Times New Roman" pitchFamily="18" charset="0"/>
                <a:cs typeface="Times New Roman" pitchFamily="18" charset="0"/>
              </a:rPr>
              <a:t>allowances not based on social need</a:t>
            </a:r>
            <a:r>
              <a:rPr lang="en-US" sz="1600" i="1" dirty="0">
                <a:latin typeface="Times New Roman" pitchFamily="18" charset="0"/>
                <a:cs typeface="Times New Roman" pitchFamily="18" charset="0"/>
              </a:rPr>
              <a:t>, there has been a major </a:t>
            </a:r>
            <a:r>
              <a:rPr lang="en-US" sz="1600" b="1" i="1" dirty="0">
                <a:latin typeface="Times New Roman" pitchFamily="18" charset="0"/>
                <a:cs typeface="Times New Roman" pitchFamily="18" charset="0"/>
              </a:rPr>
              <a:t>growth in the weight</a:t>
            </a:r>
            <a:r>
              <a:rPr lang="en-US" sz="1600" i="1" dirty="0">
                <a:latin typeface="Times New Roman" pitchFamily="18" charset="0"/>
                <a:cs typeface="Times New Roman" pitchFamily="18" charset="0"/>
              </a:rPr>
              <a:t> of allowances tied to social security contributions (of around </a:t>
            </a:r>
            <a:r>
              <a:rPr lang="en-US" sz="1600" b="1" i="1" dirty="0">
                <a:latin typeface="Times New Roman" pitchFamily="18" charset="0"/>
                <a:cs typeface="Times New Roman" pitchFamily="18" charset="0"/>
              </a:rPr>
              <a:t>HUF 302 billion</a:t>
            </a:r>
            <a:r>
              <a:rPr lang="hu-HU" sz="1600" b="1" i="1" dirty="0">
                <a:latin typeface="Times New Roman" pitchFamily="18" charset="0"/>
                <a:cs typeface="Times New Roman" pitchFamily="18" charset="0"/>
              </a:rPr>
              <a:t> </a:t>
            </a:r>
            <a:r>
              <a:rPr lang="en-US" sz="1600" i="1" dirty="0">
                <a:latin typeface="Times New Roman" pitchFamily="18" charset="0"/>
                <a:cs typeface="Times New Roman" pitchFamily="18" charset="0"/>
              </a:rPr>
              <a:t>on the expenditure side), while the amount spent on </a:t>
            </a:r>
            <a:r>
              <a:rPr lang="en-US" sz="1600" b="1" i="1" u="sng" dirty="0">
                <a:latin typeface="Times New Roman" pitchFamily="18" charset="0"/>
                <a:cs typeface="Times New Roman" pitchFamily="18" charset="0"/>
              </a:rPr>
              <a:t>support not related to employment</a:t>
            </a:r>
            <a:r>
              <a:rPr lang="hu-HU" sz="1600" b="1" i="1" u="sng" dirty="0">
                <a:latin typeface="Times New Roman" pitchFamily="18" charset="0"/>
                <a:cs typeface="Times New Roman" pitchFamily="18" charset="0"/>
              </a:rPr>
              <a:t> </a:t>
            </a:r>
            <a:r>
              <a:rPr lang="en-US" sz="1600" b="1" i="1" u="sng" dirty="0">
                <a:latin typeface="Times New Roman" pitchFamily="18" charset="0"/>
                <a:cs typeface="Times New Roman" pitchFamily="18" charset="0"/>
              </a:rPr>
              <a:t>has fallen by HUF 50.6 billion</a:t>
            </a:r>
            <a:r>
              <a:rPr lang="hu-HU" sz="1600" dirty="0">
                <a:latin typeface="Times New Roman" pitchFamily="18" charset="0"/>
                <a:cs typeface="Times New Roman" pitchFamily="18" charset="0"/>
              </a:rPr>
              <a:t>”. (</a:t>
            </a:r>
            <a:r>
              <a:rPr lang="hu-HU" sz="1600" dirty="0" err="1">
                <a:latin typeface="Times New Roman" pitchFamily="18" charset="0"/>
                <a:cs typeface="Times New Roman" pitchFamily="18" charset="0"/>
              </a:rPr>
              <a:t>Demographic</a:t>
            </a:r>
            <a:r>
              <a:rPr lang="hu-HU" sz="1600" dirty="0">
                <a:latin typeface="Times New Roman" pitchFamily="18" charset="0"/>
                <a:cs typeface="Times New Roman" pitchFamily="18" charset="0"/>
              </a:rPr>
              <a:t> Portait, 2018)</a:t>
            </a:r>
            <a:endParaRPr lang="en-US" sz="1600" dirty="0">
              <a:latin typeface="Times New Roman" pitchFamily="18" charset="0"/>
              <a:cs typeface="Times New Roman" pitchFamily="18" charset="0"/>
            </a:endParaRPr>
          </a:p>
        </p:txBody>
      </p:sp>
      <p:sp>
        <p:nvSpPr>
          <p:cNvPr id="7" name="Cím 5"/>
          <p:cNvSpPr txBox="1">
            <a:spLocks/>
          </p:cNvSpPr>
          <p:nvPr/>
        </p:nvSpPr>
        <p:spPr>
          <a:xfrm>
            <a:off x="2281965" y="808812"/>
            <a:ext cx="6386906" cy="83982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hu-HU" sz="2700" dirty="0" err="1">
                <a:solidFill>
                  <a:srgbClr val="414141"/>
                </a:solidFill>
                <a:latin typeface="Times New Roman" panose="02020603050405020304" pitchFamily="18" charset="0"/>
                <a:cs typeface="Times New Roman" panose="02020603050405020304" pitchFamily="18" charset="0"/>
              </a:rPr>
              <a:t>Allowances</a:t>
            </a:r>
            <a:r>
              <a:rPr lang="hu-HU" sz="2700" dirty="0">
                <a:solidFill>
                  <a:srgbClr val="414141"/>
                </a:solidFill>
                <a:latin typeface="Times New Roman" panose="02020603050405020304" pitchFamily="18" charset="0"/>
                <a:cs typeface="Times New Roman" panose="02020603050405020304" pitchFamily="18" charset="0"/>
              </a:rPr>
              <a:t> </a:t>
            </a:r>
            <a:r>
              <a:rPr lang="hu-HU" sz="2700" dirty="0" err="1">
                <a:solidFill>
                  <a:srgbClr val="414141"/>
                </a:solidFill>
                <a:latin typeface="Times New Roman" panose="02020603050405020304" pitchFamily="18" charset="0"/>
                <a:cs typeface="Times New Roman" panose="02020603050405020304" pitchFamily="18" charset="0"/>
              </a:rPr>
              <a:t>for</a:t>
            </a:r>
            <a:r>
              <a:rPr lang="hu-HU" sz="2700" dirty="0">
                <a:solidFill>
                  <a:srgbClr val="414141"/>
                </a:solidFill>
                <a:latin typeface="Times New Roman" panose="02020603050405020304" pitchFamily="18" charset="0"/>
                <a:cs typeface="Times New Roman" panose="02020603050405020304" pitchFamily="18" charset="0"/>
              </a:rPr>
              <a:t> </a:t>
            </a:r>
            <a:r>
              <a:rPr lang="hu-HU" sz="2700" dirty="0" err="1">
                <a:solidFill>
                  <a:srgbClr val="414141"/>
                </a:solidFill>
                <a:latin typeface="Times New Roman" panose="02020603050405020304" pitchFamily="18" charset="0"/>
                <a:cs typeface="Times New Roman" panose="02020603050405020304" pitchFamily="18" charset="0"/>
              </a:rPr>
              <a:t>insurance</a:t>
            </a:r>
            <a:r>
              <a:rPr lang="hu-HU" sz="2700" dirty="0">
                <a:solidFill>
                  <a:srgbClr val="414141"/>
                </a:solidFill>
                <a:latin typeface="Times New Roman" panose="02020603050405020304" pitchFamily="18" charset="0"/>
                <a:cs typeface="Times New Roman" panose="02020603050405020304" pitchFamily="18" charset="0"/>
              </a:rPr>
              <a:t> </a:t>
            </a:r>
            <a:r>
              <a:rPr lang="hu-HU" sz="2700" dirty="0" err="1">
                <a:solidFill>
                  <a:srgbClr val="414141"/>
                </a:solidFill>
                <a:latin typeface="Times New Roman" panose="02020603050405020304" pitchFamily="18" charset="0"/>
                <a:cs typeface="Times New Roman" panose="02020603050405020304" pitchFamily="18" charset="0"/>
              </a:rPr>
              <a:t>or</a:t>
            </a:r>
            <a:r>
              <a:rPr lang="hu-HU" sz="2700" dirty="0">
                <a:solidFill>
                  <a:srgbClr val="414141"/>
                </a:solidFill>
                <a:latin typeface="Times New Roman" panose="02020603050405020304" pitchFamily="18" charset="0"/>
                <a:cs typeface="Times New Roman" panose="02020603050405020304" pitchFamily="18" charset="0"/>
              </a:rPr>
              <a:t> </a:t>
            </a:r>
            <a:r>
              <a:rPr lang="hu-HU" sz="2700" dirty="0" err="1">
                <a:solidFill>
                  <a:srgbClr val="414141"/>
                </a:solidFill>
                <a:latin typeface="Times New Roman" panose="02020603050405020304" pitchFamily="18" charset="0"/>
                <a:cs typeface="Times New Roman" panose="02020603050405020304" pitchFamily="18" charset="0"/>
              </a:rPr>
              <a:t>for</a:t>
            </a:r>
            <a:r>
              <a:rPr lang="hu-HU" sz="2700" dirty="0">
                <a:solidFill>
                  <a:srgbClr val="414141"/>
                </a:solidFill>
                <a:latin typeface="Times New Roman" panose="02020603050405020304" pitchFamily="18" charset="0"/>
                <a:cs typeface="Times New Roman" panose="02020603050405020304" pitchFamily="18" charset="0"/>
              </a:rPr>
              <a:t> </a:t>
            </a:r>
            <a:r>
              <a:rPr lang="hu-HU" sz="2700" dirty="0" err="1">
                <a:solidFill>
                  <a:srgbClr val="414141"/>
                </a:solidFill>
                <a:latin typeface="Times New Roman" panose="02020603050405020304" pitchFamily="18" charset="0"/>
                <a:cs typeface="Times New Roman" panose="02020603050405020304" pitchFamily="18" charset="0"/>
              </a:rPr>
              <a:t>social</a:t>
            </a:r>
            <a:r>
              <a:rPr lang="hu-HU" sz="2700" dirty="0">
                <a:solidFill>
                  <a:srgbClr val="414141"/>
                </a:solidFill>
                <a:latin typeface="Times New Roman" panose="02020603050405020304" pitchFamily="18" charset="0"/>
                <a:cs typeface="Times New Roman" panose="02020603050405020304" pitchFamily="18" charset="0"/>
              </a:rPr>
              <a:t> </a:t>
            </a:r>
            <a:r>
              <a:rPr lang="hu-HU" sz="2700" dirty="0" err="1">
                <a:solidFill>
                  <a:srgbClr val="414141"/>
                </a:solidFill>
                <a:latin typeface="Times New Roman" panose="02020603050405020304" pitchFamily="18" charset="0"/>
                <a:cs typeface="Times New Roman" panose="02020603050405020304" pitchFamily="18" charset="0"/>
              </a:rPr>
              <a:t>need</a:t>
            </a:r>
            <a:r>
              <a:rPr lang="hu-HU" sz="2700" dirty="0">
                <a:solidFill>
                  <a:srgbClr val="414141"/>
                </a:solidFill>
                <a:latin typeface="Times New Roman" panose="02020603050405020304" pitchFamily="18" charset="0"/>
                <a:cs typeface="Times New Roman" panose="02020603050405020304" pitchFamily="18" charset="0"/>
              </a:rPr>
              <a:t>?</a:t>
            </a:r>
          </a:p>
        </p:txBody>
      </p:sp>
      <p:sp>
        <p:nvSpPr>
          <p:cNvPr id="3" name="AutoShape 4" descr="Pázmány Esztergom - About | Facebook"/>
          <p:cNvSpPr>
            <a:spLocks noChangeAspect="1" noChangeArrowheads="1"/>
          </p:cNvSpPr>
          <p:nvPr/>
        </p:nvSpPr>
        <p:spPr bwMode="auto">
          <a:xfrm>
            <a:off x="-21904830" y="18594"/>
            <a:ext cx="308120" cy="3081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9" name="AutoShape 8" descr="Pázmány Esztergom - About | Facebook"/>
          <p:cNvSpPr>
            <a:spLocks noChangeAspect="1" noChangeArrowheads="1"/>
          </p:cNvSpPr>
          <p:nvPr/>
        </p:nvSpPr>
        <p:spPr bwMode="auto">
          <a:xfrm>
            <a:off x="-598504" y="-136445"/>
            <a:ext cx="2880469" cy="288047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pic>
        <p:nvPicPr>
          <p:cNvPr id="2058" name="Picture 10" descr="https://www.eufa.org/images/unis/HUN/HU_Logo.jpg"/>
          <p:cNvPicPr>
            <a:picLocks noChangeAspect="1" noChangeArrowheads="1"/>
          </p:cNvPicPr>
          <p:nvPr/>
        </p:nvPicPr>
        <p:blipFill rotWithShape="1">
          <a:blip r:embed="rId3">
            <a:extLst>
              <a:ext uri="{28A0092B-C50C-407E-A947-70E740481C1C}">
                <a14:useLocalDpi xmlns:a14="http://schemas.microsoft.com/office/drawing/2010/main" val="0"/>
              </a:ext>
            </a:extLst>
          </a:blip>
          <a:srcRect l="36742" t="2374" r="34458" b="27148"/>
          <a:stretch/>
        </p:blipFill>
        <p:spPr bwMode="auto">
          <a:xfrm>
            <a:off x="198064" y="326715"/>
            <a:ext cx="1645920" cy="2262280"/>
          </a:xfrm>
          <a:prstGeom prst="rect">
            <a:avLst/>
          </a:prstGeom>
          <a:noFill/>
          <a:extLst>
            <a:ext uri="{909E8E84-426E-40DD-AFC4-6F175D3DCCD1}">
              <a14:hiddenFill xmlns:a14="http://schemas.microsoft.com/office/drawing/2010/main">
                <a:solidFill>
                  <a:srgbClr val="FFFFFF"/>
                </a:solidFill>
              </a14:hiddenFill>
            </a:ext>
          </a:extLst>
        </p:spPr>
      </p:pic>
      <p:sp>
        <p:nvSpPr>
          <p:cNvPr id="11" name="Téglalap 10"/>
          <p:cNvSpPr/>
          <p:nvPr/>
        </p:nvSpPr>
        <p:spPr>
          <a:xfrm>
            <a:off x="288888" y="5894581"/>
            <a:ext cx="1623060" cy="646331"/>
          </a:xfrm>
          <a:prstGeom prst="rect">
            <a:avLst/>
          </a:prstGeom>
          <a:solidFill>
            <a:schemeClr val="bg1"/>
          </a:solidFill>
        </p:spPr>
        <p:txBody>
          <a:bodyPr wrap="square">
            <a:spAutoFit/>
          </a:bodyPr>
          <a:lstStyle/>
          <a:p>
            <a:r>
              <a:rPr lang="hu-HU" sz="900" dirty="0">
                <a:solidFill>
                  <a:schemeClr val="bg1">
                    <a:lumMod val="65000"/>
                  </a:schemeClr>
                </a:solidFill>
                <a:latin typeface="Times New Roman" panose="02020603050405020304" pitchFamily="18" charset="0"/>
                <a:cs typeface="Times New Roman" panose="02020603050405020304" pitchFamily="18" charset="0"/>
              </a:rPr>
              <a:t>H-1088 Budapest, </a:t>
            </a:r>
          </a:p>
          <a:p>
            <a:r>
              <a:rPr lang="hu-HU" sz="900" dirty="0">
                <a:solidFill>
                  <a:schemeClr val="bg1">
                    <a:lumMod val="65000"/>
                  </a:schemeClr>
                </a:solidFill>
                <a:latin typeface="Times New Roman" panose="02020603050405020304" pitchFamily="18" charset="0"/>
                <a:cs typeface="Times New Roman" panose="02020603050405020304" pitchFamily="18" charset="0"/>
              </a:rPr>
              <a:t>Mikszáth Kálmán tér 1.</a:t>
            </a:r>
            <a:br>
              <a:rPr lang="hu-HU" sz="900" dirty="0">
                <a:solidFill>
                  <a:schemeClr val="bg1">
                    <a:lumMod val="65000"/>
                  </a:schemeClr>
                </a:solidFill>
                <a:latin typeface="Times New Roman" panose="02020603050405020304" pitchFamily="18" charset="0"/>
                <a:cs typeface="Times New Roman" panose="02020603050405020304" pitchFamily="18" charset="0"/>
              </a:rPr>
            </a:br>
            <a:r>
              <a:rPr lang="hu-HU" sz="900" dirty="0">
                <a:solidFill>
                  <a:schemeClr val="bg1">
                    <a:lumMod val="65000"/>
                  </a:schemeClr>
                </a:solidFill>
                <a:latin typeface="Times New Roman" panose="02020603050405020304" pitchFamily="18" charset="0"/>
                <a:cs typeface="Times New Roman" panose="02020603050405020304" pitchFamily="18" charset="0"/>
              </a:rPr>
              <a:t>https://btk.ppke.hu/en</a:t>
            </a:r>
            <a:br>
              <a:rPr lang="hu-HU" sz="900" dirty="0">
                <a:solidFill>
                  <a:schemeClr val="bg1">
                    <a:lumMod val="65000"/>
                  </a:schemeClr>
                </a:solidFill>
                <a:latin typeface="Times New Roman" panose="02020603050405020304" pitchFamily="18" charset="0"/>
                <a:cs typeface="Times New Roman" panose="02020603050405020304" pitchFamily="18" charset="0"/>
              </a:rPr>
            </a:br>
            <a:endParaRPr lang="hu-HU" sz="900" dirty="0">
              <a:solidFill>
                <a:schemeClr val="bg1">
                  <a:lumMod val="65000"/>
                </a:schemeClr>
              </a:solidFill>
            </a:endParaRPr>
          </a:p>
        </p:txBody>
      </p:sp>
      <p:pic>
        <p:nvPicPr>
          <p:cNvPr id="921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4390" t="35212" r="27345" b="21124"/>
          <a:stretch/>
        </p:blipFill>
        <p:spPr bwMode="auto">
          <a:xfrm>
            <a:off x="1911948" y="3221760"/>
            <a:ext cx="7149128" cy="3636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6508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Cím 5"/>
          <p:cNvSpPr>
            <a:spLocks noGrp="1"/>
          </p:cNvSpPr>
          <p:nvPr>
            <p:ph type="ctrTitle"/>
          </p:nvPr>
        </p:nvSpPr>
        <p:spPr>
          <a:xfrm>
            <a:off x="2895600" y="1803018"/>
            <a:ext cx="5562600" cy="1865994"/>
          </a:xfrm>
        </p:spPr>
        <p:txBody>
          <a:bodyPr anchor="t">
            <a:noAutofit/>
          </a:bodyPr>
          <a:lstStyle/>
          <a:p>
            <a:pPr algn="l"/>
            <a:r>
              <a:rPr lang="hu-HU" sz="1600" dirty="0">
                <a:solidFill>
                  <a:srgbClr val="414141"/>
                </a:solidFill>
                <a:latin typeface="Times New Roman" panose="02020603050405020304" pitchFamily="18" charset="0"/>
                <a:cs typeface="Times New Roman" panose="02020603050405020304" pitchFamily="18" charset="0"/>
              </a:rPr>
              <a:t>(+1) </a:t>
            </a:r>
            <a:r>
              <a:rPr lang="en-US" sz="1600" b="1" u="sng" dirty="0">
                <a:latin typeface="Times New Roman" pitchFamily="18" charset="0"/>
                <a:cs typeface="Times New Roman" pitchFamily="18" charset="0"/>
              </a:rPr>
              <a:t>Paid leave to care for a child under age 12</a:t>
            </a:r>
            <a:r>
              <a:rPr lang="hu-HU" sz="1600" b="1" u="sng" dirty="0">
                <a:latin typeface="Times New Roman" pitchFamily="18" charset="0"/>
                <a:cs typeface="Times New Roman" pitchFamily="18" charset="0"/>
              </a:rPr>
              <a:t> (</a:t>
            </a:r>
            <a:r>
              <a:rPr lang="en-US" sz="1600" dirty="0">
                <a:latin typeface="Times New Roman" pitchFamily="18" charset="0"/>
                <a:cs typeface="Times New Roman" pitchFamily="18" charset="0"/>
              </a:rPr>
              <a:t>50-60% of earnings, up to a ceiling </a:t>
            </a:r>
            <a:r>
              <a:rPr lang="hu-HU" sz="1600" dirty="0">
                <a:latin typeface="Times New Roman" pitchFamily="18" charset="0"/>
                <a:cs typeface="Times New Roman" pitchFamily="18" charset="0"/>
              </a:rPr>
              <a:t>)</a:t>
            </a:r>
            <a:br>
              <a:rPr lang="hu-HU" sz="1600" b="1" u="sng" dirty="0">
                <a:latin typeface="Times New Roman" pitchFamily="18" charset="0"/>
                <a:cs typeface="Times New Roman" pitchFamily="18" charset="0"/>
              </a:rPr>
            </a:br>
            <a:br>
              <a:rPr lang="hu-HU" sz="1600" dirty="0">
                <a:latin typeface="Times New Roman" pitchFamily="18" charset="0"/>
                <a:cs typeface="Times New Roman" pitchFamily="18" charset="0"/>
              </a:rPr>
            </a:br>
            <a:r>
              <a:rPr lang="en-US" sz="1600" dirty="0">
                <a:latin typeface="Times New Roman" pitchFamily="18" charset="0"/>
                <a:cs typeface="Times New Roman" pitchFamily="18" charset="0"/>
              </a:rPr>
              <a:t>Varies depending on the age of the child: </a:t>
            </a:r>
            <a:br>
              <a:rPr lang="hu-HU" sz="1600" dirty="0">
                <a:latin typeface="Times New Roman" pitchFamily="18" charset="0"/>
                <a:cs typeface="Times New Roman" pitchFamily="18" charset="0"/>
              </a:rPr>
            </a:br>
            <a:r>
              <a:rPr lang="hu-HU" sz="1600" dirty="0">
                <a:latin typeface="Times New Roman" pitchFamily="18" charset="0"/>
                <a:cs typeface="Times New Roman" pitchFamily="18" charset="0"/>
              </a:rPr>
              <a:t>- </a:t>
            </a:r>
            <a:r>
              <a:rPr lang="en-US" sz="1600" dirty="0">
                <a:latin typeface="Times New Roman" pitchFamily="18" charset="0"/>
                <a:cs typeface="Times New Roman" pitchFamily="18" charset="0"/>
              </a:rPr>
              <a:t>under 1, unlimited; </a:t>
            </a:r>
            <a:br>
              <a:rPr lang="hu-HU" sz="1600" dirty="0">
                <a:latin typeface="Times New Roman" pitchFamily="18" charset="0"/>
                <a:cs typeface="Times New Roman" pitchFamily="18" charset="0"/>
              </a:rPr>
            </a:br>
            <a:r>
              <a:rPr lang="hu-HU" sz="1600" dirty="0">
                <a:latin typeface="Times New Roman" pitchFamily="18" charset="0"/>
                <a:cs typeface="Times New Roman" pitchFamily="18" charset="0"/>
              </a:rPr>
              <a:t>- </a:t>
            </a:r>
            <a:r>
              <a:rPr lang="en-US" sz="1600" dirty="0">
                <a:latin typeface="Times New Roman" pitchFamily="18" charset="0"/>
                <a:cs typeface="Times New Roman" pitchFamily="18" charset="0"/>
              </a:rPr>
              <a:t>12- 35 months, 84 days per child per year; </a:t>
            </a:r>
            <a:br>
              <a:rPr lang="hu-HU" sz="1600" dirty="0">
                <a:latin typeface="Times New Roman" pitchFamily="18" charset="0"/>
                <a:cs typeface="Times New Roman" pitchFamily="18" charset="0"/>
              </a:rPr>
            </a:br>
            <a:r>
              <a:rPr lang="hu-HU" sz="1600" dirty="0">
                <a:latin typeface="Times New Roman" pitchFamily="18" charset="0"/>
                <a:cs typeface="Times New Roman" pitchFamily="18" charset="0"/>
              </a:rPr>
              <a:t>- </a:t>
            </a:r>
            <a:r>
              <a:rPr lang="en-US" sz="1600" dirty="0">
                <a:latin typeface="Times New Roman" pitchFamily="18" charset="0"/>
                <a:cs typeface="Times New Roman" pitchFamily="18" charset="0"/>
              </a:rPr>
              <a:t>36-71 months</a:t>
            </a:r>
            <a:r>
              <a:rPr lang="hu-HU" sz="1600" dirty="0">
                <a:latin typeface="Times New Roman" pitchFamily="18" charset="0"/>
                <a:cs typeface="Times New Roman" pitchFamily="18" charset="0"/>
              </a:rPr>
              <a:t> (3-6 </a:t>
            </a:r>
            <a:r>
              <a:rPr lang="hu-HU" sz="1600" dirty="0" err="1">
                <a:latin typeface="Times New Roman" pitchFamily="18" charset="0"/>
                <a:cs typeface="Times New Roman" pitchFamily="18" charset="0"/>
              </a:rPr>
              <a:t>yrs</a:t>
            </a:r>
            <a:r>
              <a:rPr lang="hu-HU" sz="1600" dirty="0">
                <a:latin typeface="Times New Roman" pitchFamily="18" charset="0"/>
                <a:cs typeface="Times New Roman" pitchFamily="18" charset="0"/>
              </a:rPr>
              <a:t>)</a:t>
            </a:r>
            <a:r>
              <a:rPr lang="en-US" sz="1600" dirty="0">
                <a:latin typeface="Times New Roman" pitchFamily="18" charset="0"/>
                <a:cs typeface="Times New Roman" pitchFamily="18" charset="0"/>
              </a:rPr>
              <a:t>, 42 days per year, </a:t>
            </a:r>
            <a:br>
              <a:rPr lang="hu-HU" sz="1600" dirty="0">
                <a:latin typeface="Times New Roman" pitchFamily="18" charset="0"/>
                <a:cs typeface="Times New Roman" pitchFamily="18" charset="0"/>
              </a:rPr>
            </a:br>
            <a:r>
              <a:rPr lang="hu-HU" sz="1600" dirty="0">
                <a:latin typeface="Times New Roman" pitchFamily="18" charset="0"/>
                <a:cs typeface="Times New Roman" pitchFamily="18" charset="0"/>
              </a:rPr>
              <a:t>- </a:t>
            </a:r>
            <a:r>
              <a:rPr lang="en-US" sz="1600" dirty="0">
                <a:latin typeface="Times New Roman" pitchFamily="18" charset="0"/>
                <a:cs typeface="Times New Roman" pitchFamily="18" charset="0"/>
              </a:rPr>
              <a:t>6-12 years, 14 days (family entitlement).</a:t>
            </a:r>
            <a:br>
              <a:rPr lang="hu-HU" sz="1600" dirty="0">
                <a:latin typeface="Times New Roman" pitchFamily="18" charset="0"/>
                <a:cs typeface="Times New Roman" pitchFamily="18" charset="0"/>
              </a:rPr>
            </a:br>
            <a:br>
              <a:rPr lang="hu-HU" sz="1600" dirty="0">
                <a:latin typeface="Times New Roman" pitchFamily="18" charset="0"/>
                <a:cs typeface="Times New Roman" pitchFamily="18" charset="0"/>
              </a:rPr>
            </a:br>
            <a:r>
              <a:rPr lang="en-US" sz="1600" b="1" u="sng" dirty="0">
                <a:latin typeface="Times New Roman" pitchFamily="18" charset="0"/>
                <a:cs typeface="Times New Roman" pitchFamily="18" charset="0"/>
              </a:rPr>
              <a:t>Single parents are entitled to a double period.</a:t>
            </a:r>
            <a:br>
              <a:rPr lang="hu-HU" sz="1600" b="1" u="sng" dirty="0">
                <a:latin typeface="Times New Roman" pitchFamily="18" charset="0"/>
                <a:cs typeface="Times New Roman" pitchFamily="18" charset="0"/>
              </a:rPr>
            </a:br>
            <a:br>
              <a:rPr lang="hu-HU" sz="1600" b="1" u="sng" dirty="0">
                <a:latin typeface="Times New Roman" pitchFamily="18" charset="0"/>
                <a:cs typeface="Times New Roman" pitchFamily="18" charset="0"/>
              </a:rPr>
            </a:br>
            <a:r>
              <a:rPr lang="hu-HU" sz="1600" b="1" dirty="0">
                <a:latin typeface="Times New Roman" pitchFamily="18" charset="0"/>
                <a:cs typeface="Times New Roman" pitchFamily="18" charset="0"/>
              </a:rPr>
              <a:t>(Israel) </a:t>
            </a:r>
            <a:r>
              <a:rPr lang="en-US" sz="1600" dirty="0">
                <a:latin typeface="Times New Roman" pitchFamily="18" charset="0"/>
                <a:cs typeface="Times New Roman" pitchFamily="18" charset="0"/>
              </a:rPr>
              <a:t>Paid leave to care for a </a:t>
            </a:r>
            <a:r>
              <a:rPr lang="en-US" sz="1600" b="1" dirty="0">
                <a:latin typeface="Times New Roman" pitchFamily="18" charset="0"/>
                <a:cs typeface="Times New Roman" pitchFamily="18" charset="0"/>
              </a:rPr>
              <a:t>child under age 16</a:t>
            </a:r>
            <a:r>
              <a:rPr lang="hu-HU" sz="1600" b="1" dirty="0">
                <a:latin typeface="Times New Roman" pitchFamily="18" charset="0"/>
                <a:cs typeface="Times New Roman" pitchFamily="18" charset="0"/>
              </a:rPr>
              <a:t> </a:t>
            </a:r>
            <a:r>
              <a:rPr lang="hu-HU" sz="1600" dirty="0">
                <a:latin typeface="Times New Roman" pitchFamily="18" charset="0"/>
                <a:cs typeface="Times New Roman" pitchFamily="18" charset="0"/>
              </a:rPr>
              <a:t>(</a:t>
            </a:r>
            <a:r>
              <a:rPr lang="hu-HU" sz="1600" b="1" dirty="0" err="1">
                <a:latin typeface="Times New Roman" pitchFamily="18" charset="0"/>
                <a:cs typeface="Times New Roman" pitchFamily="18" charset="0"/>
              </a:rPr>
              <a:t>Single</a:t>
            </a:r>
            <a:r>
              <a:rPr lang="hu-HU" sz="1600" b="1" dirty="0">
                <a:latin typeface="Times New Roman" pitchFamily="18" charset="0"/>
                <a:cs typeface="Times New Roman" pitchFamily="18" charset="0"/>
              </a:rPr>
              <a:t> </a:t>
            </a:r>
            <a:r>
              <a:rPr lang="hu-HU" sz="1600" b="1" dirty="0" err="1">
                <a:latin typeface="Times New Roman" pitchFamily="18" charset="0"/>
                <a:cs typeface="Times New Roman" pitchFamily="18" charset="0"/>
              </a:rPr>
              <a:t>parents</a:t>
            </a:r>
            <a:r>
              <a:rPr lang="hu-HU" sz="1600" b="1" dirty="0">
                <a:latin typeface="Times New Roman" pitchFamily="18" charset="0"/>
                <a:cs typeface="Times New Roman" pitchFamily="18" charset="0"/>
              </a:rPr>
              <a:t>: 16 </a:t>
            </a:r>
            <a:r>
              <a:rPr lang="hu-HU" sz="1600" b="1" dirty="0" err="1">
                <a:latin typeface="Times New Roman" pitchFamily="18" charset="0"/>
                <a:cs typeface="Times New Roman" pitchFamily="18" charset="0"/>
              </a:rPr>
              <a:t>days</a:t>
            </a:r>
            <a:r>
              <a:rPr lang="hu-HU" sz="1600" dirty="0">
                <a:latin typeface="Times New Roman" pitchFamily="18" charset="0"/>
                <a:cs typeface="Times New Roman" pitchFamily="18" charset="0"/>
              </a:rPr>
              <a:t>); </a:t>
            </a:r>
            <a:r>
              <a:rPr lang="en-US" sz="1600" dirty="0">
                <a:latin typeface="Times New Roman" pitchFamily="18" charset="0"/>
                <a:cs typeface="Times New Roman" pitchFamily="18" charset="0"/>
              </a:rPr>
              <a:t>child with malignant diseases under age 16</a:t>
            </a:r>
            <a:r>
              <a:rPr lang="hu-HU" sz="1600" dirty="0">
                <a:latin typeface="Times New Roman" pitchFamily="18" charset="0"/>
                <a:cs typeface="Times New Roman" pitchFamily="18" charset="0"/>
              </a:rPr>
              <a:t> (</a:t>
            </a:r>
            <a:r>
              <a:rPr lang="hu-HU" sz="1600" dirty="0" err="1">
                <a:latin typeface="Times New Roman" pitchFamily="18" charset="0"/>
                <a:cs typeface="Times New Roman" pitchFamily="18" charset="0"/>
              </a:rPr>
              <a:t>Single</a:t>
            </a:r>
            <a:r>
              <a:rPr lang="hu-HU" sz="1600" dirty="0">
                <a:latin typeface="Times New Roman" pitchFamily="18" charset="0"/>
                <a:cs typeface="Times New Roman" pitchFamily="18" charset="0"/>
              </a:rPr>
              <a:t> </a:t>
            </a:r>
            <a:r>
              <a:rPr lang="hu-HU" sz="1600" dirty="0" err="1">
                <a:latin typeface="Times New Roman" pitchFamily="18" charset="0"/>
                <a:cs typeface="Times New Roman" pitchFamily="18" charset="0"/>
              </a:rPr>
              <a:t>parents</a:t>
            </a:r>
            <a:r>
              <a:rPr lang="hu-HU" sz="1600" dirty="0">
                <a:latin typeface="Times New Roman" pitchFamily="18" charset="0"/>
                <a:cs typeface="Times New Roman" pitchFamily="18" charset="0"/>
              </a:rPr>
              <a:t> 110 </a:t>
            </a:r>
            <a:r>
              <a:rPr lang="hu-HU" sz="1600" dirty="0" err="1">
                <a:latin typeface="Times New Roman" pitchFamily="18" charset="0"/>
                <a:cs typeface="Times New Roman" pitchFamily="18" charset="0"/>
              </a:rPr>
              <a:t>days</a:t>
            </a:r>
            <a:r>
              <a:rPr lang="hu-HU" sz="1600" dirty="0">
                <a:latin typeface="Times New Roman" pitchFamily="18" charset="0"/>
                <a:cs typeface="Times New Roman" pitchFamily="18" charset="0"/>
              </a:rPr>
              <a:t>)</a:t>
            </a:r>
            <a:br>
              <a:rPr lang="hu-HU" sz="1600" dirty="0">
                <a:latin typeface="Times New Roman" pitchFamily="18" charset="0"/>
                <a:cs typeface="Times New Roman" pitchFamily="18" charset="0"/>
              </a:rPr>
            </a:br>
            <a:br>
              <a:rPr lang="hu-HU" sz="1600" dirty="0">
                <a:latin typeface="Times New Roman" pitchFamily="18" charset="0"/>
                <a:cs typeface="Times New Roman" pitchFamily="18" charset="0"/>
              </a:rPr>
            </a:br>
            <a:r>
              <a:rPr lang="hu-HU" sz="1600" b="1" dirty="0">
                <a:latin typeface="Times New Roman" pitchFamily="18" charset="0"/>
                <a:cs typeface="Times New Roman" pitchFamily="18" charset="0"/>
              </a:rPr>
              <a:t>(</a:t>
            </a:r>
            <a:r>
              <a:rPr lang="hu-HU" sz="1600" b="1" dirty="0" err="1">
                <a:latin typeface="Times New Roman" pitchFamily="18" charset="0"/>
                <a:cs typeface="Times New Roman" pitchFamily="18" charset="0"/>
              </a:rPr>
              <a:t>Norway</a:t>
            </a:r>
            <a:r>
              <a:rPr lang="hu-HU" sz="1600" b="1" dirty="0">
                <a:latin typeface="Times New Roman" pitchFamily="18" charset="0"/>
                <a:cs typeface="Times New Roman" pitchFamily="18" charset="0"/>
              </a:rPr>
              <a:t>) </a:t>
            </a:r>
            <a:r>
              <a:rPr lang="en-US" sz="1600" dirty="0">
                <a:latin typeface="Times New Roman" pitchFamily="18" charset="0"/>
                <a:cs typeface="Times New Roman" pitchFamily="18" charset="0"/>
              </a:rPr>
              <a:t>Paid leave to care for a </a:t>
            </a:r>
            <a:r>
              <a:rPr lang="en-US" sz="1600" b="1" dirty="0">
                <a:latin typeface="Times New Roman" pitchFamily="18" charset="0"/>
                <a:cs typeface="Times New Roman" pitchFamily="18" charset="0"/>
              </a:rPr>
              <a:t>child under age 12</a:t>
            </a:r>
            <a:r>
              <a:rPr lang="hu-HU" sz="1600" b="1" dirty="0">
                <a:latin typeface="Times New Roman" pitchFamily="18" charset="0"/>
                <a:cs typeface="Times New Roman" pitchFamily="18" charset="0"/>
              </a:rPr>
              <a:t> (</a:t>
            </a:r>
            <a:r>
              <a:rPr lang="en-US" sz="1600" b="1" dirty="0">
                <a:latin typeface="Times New Roman" pitchFamily="18" charset="0"/>
                <a:cs typeface="Times New Roman" pitchFamily="18" charset="0"/>
              </a:rPr>
              <a:t>Single parent has the right to 20 and 30 days per year, respectively</a:t>
            </a:r>
            <a:r>
              <a:rPr lang="en-US" sz="1600" dirty="0">
                <a:latin typeface="Times New Roman" pitchFamily="18" charset="0"/>
                <a:cs typeface="Times New Roman" pitchFamily="18" charset="0"/>
              </a:rPr>
              <a:t>. Extendable if the child has a severe illness</a:t>
            </a:r>
            <a:r>
              <a:rPr lang="hu-HU" sz="1600" dirty="0">
                <a:latin typeface="Times New Roman" pitchFamily="18" charset="0"/>
                <a:cs typeface="Times New Roman" pitchFamily="18" charset="0"/>
              </a:rPr>
              <a:t> – 100% of </a:t>
            </a:r>
            <a:r>
              <a:rPr lang="hu-HU" sz="1600" dirty="0" err="1">
                <a:latin typeface="Times New Roman" pitchFamily="18" charset="0"/>
                <a:cs typeface="Times New Roman" pitchFamily="18" charset="0"/>
              </a:rPr>
              <a:t>earnings</a:t>
            </a:r>
            <a:r>
              <a:rPr lang="hu-HU" sz="1600" dirty="0">
                <a:latin typeface="Times New Roman" pitchFamily="18" charset="0"/>
                <a:cs typeface="Times New Roman" pitchFamily="18" charset="0"/>
              </a:rPr>
              <a:t>)</a:t>
            </a:r>
            <a:endParaRPr lang="hu-HU" sz="1600" b="1" u="sng" dirty="0">
              <a:solidFill>
                <a:srgbClr val="414141"/>
              </a:solidFill>
              <a:latin typeface="Times New Roman" panose="02020603050405020304" pitchFamily="18" charset="0"/>
              <a:cs typeface="Times New Roman" panose="02020603050405020304" pitchFamily="18" charset="0"/>
            </a:endParaRPr>
          </a:p>
        </p:txBody>
      </p:sp>
      <p:sp>
        <p:nvSpPr>
          <p:cNvPr id="7" name="Cím 5"/>
          <p:cNvSpPr txBox="1">
            <a:spLocks/>
          </p:cNvSpPr>
          <p:nvPr/>
        </p:nvSpPr>
        <p:spPr>
          <a:xfrm>
            <a:off x="2895600" y="808812"/>
            <a:ext cx="5562600" cy="83982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hu-HU" sz="2700" dirty="0" err="1">
                <a:solidFill>
                  <a:srgbClr val="414141"/>
                </a:solidFill>
                <a:latin typeface="Times New Roman" panose="02020603050405020304" pitchFamily="18" charset="0"/>
                <a:cs typeface="Times New Roman" panose="02020603050405020304" pitchFamily="18" charset="0"/>
              </a:rPr>
              <a:t>Paid</a:t>
            </a:r>
            <a:r>
              <a:rPr lang="hu-HU" sz="2700" dirty="0">
                <a:solidFill>
                  <a:srgbClr val="414141"/>
                </a:solidFill>
                <a:latin typeface="Times New Roman" panose="02020603050405020304" pitchFamily="18" charset="0"/>
                <a:cs typeface="Times New Roman" panose="02020603050405020304" pitchFamily="18" charset="0"/>
              </a:rPr>
              <a:t> </a:t>
            </a:r>
            <a:r>
              <a:rPr lang="hu-HU" sz="2700" dirty="0" err="1">
                <a:solidFill>
                  <a:srgbClr val="414141"/>
                </a:solidFill>
                <a:latin typeface="Times New Roman" panose="02020603050405020304" pitchFamily="18" charset="0"/>
                <a:cs typeface="Times New Roman" panose="02020603050405020304" pitchFamily="18" charset="0"/>
              </a:rPr>
              <a:t>leave</a:t>
            </a:r>
            <a:r>
              <a:rPr lang="hu-HU" sz="2700" dirty="0">
                <a:solidFill>
                  <a:srgbClr val="414141"/>
                </a:solidFill>
                <a:latin typeface="Times New Roman" panose="02020603050405020304" pitchFamily="18" charset="0"/>
                <a:cs typeface="Times New Roman" panose="02020603050405020304" pitchFamily="18" charset="0"/>
              </a:rPr>
              <a:t> </a:t>
            </a:r>
            <a:r>
              <a:rPr lang="hu-HU" sz="2700" dirty="0" err="1">
                <a:solidFill>
                  <a:srgbClr val="414141"/>
                </a:solidFill>
                <a:latin typeface="Times New Roman" panose="02020603050405020304" pitchFamily="18" charset="0"/>
                <a:cs typeface="Times New Roman" panose="02020603050405020304" pitchFamily="18" charset="0"/>
              </a:rPr>
              <a:t>to</a:t>
            </a:r>
            <a:r>
              <a:rPr lang="hu-HU" sz="2700" dirty="0">
                <a:solidFill>
                  <a:srgbClr val="414141"/>
                </a:solidFill>
                <a:latin typeface="Times New Roman" panose="02020603050405020304" pitchFamily="18" charset="0"/>
                <a:cs typeface="Times New Roman" panose="02020603050405020304" pitchFamily="18" charset="0"/>
              </a:rPr>
              <a:t> </a:t>
            </a:r>
            <a:r>
              <a:rPr lang="hu-HU" sz="2700" dirty="0" err="1">
                <a:solidFill>
                  <a:srgbClr val="414141"/>
                </a:solidFill>
                <a:latin typeface="Times New Roman" panose="02020603050405020304" pitchFamily="18" charset="0"/>
                <a:cs typeface="Times New Roman" panose="02020603050405020304" pitchFamily="18" charset="0"/>
              </a:rPr>
              <a:t>care</a:t>
            </a:r>
            <a:r>
              <a:rPr lang="hu-HU" sz="2700" dirty="0">
                <a:solidFill>
                  <a:srgbClr val="414141"/>
                </a:solidFill>
                <a:latin typeface="Times New Roman" panose="02020603050405020304" pitchFamily="18" charset="0"/>
                <a:cs typeface="Times New Roman" panose="02020603050405020304" pitchFamily="18" charset="0"/>
              </a:rPr>
              <a:t> </a:t>
            </a:r>
            <a:r>
              <a:rPr lang="hu-HU" sz="2700" dirty="0" err="1">
                <a:solidFill>
                  <a:srgbClr val="414141"/>
                </a:solidFill>
                <a:latin typeface="Times New Roman" panose="02020603050405020304" pitchFamily="18" charset="0"/>
                <a:cs typeface="Times New Roman" panose="02020603050405020304" pitchFamily="18" charset="0"/>
              </a:rPr>
              <a:t>child</a:t>
            </a:r>
            <a:r>
              <a:rPr lang="hu-HU" sz="2700" dirty="0">
                <a:solidFill>
                  <a:srgbClr val="414141"/>
                </a:solidFill>
                <a:latin typeface="Times New Roman" panose="02020603050405020304" pitchFamily="18" charset="0"/>
                <a:cs typeface="Times New Roman" panose="02020603050405020304" pitchFamily="18" charset="0"/>
              </a:rPr>
              <a:t> </a:t>
            </a:r>
            <a:r>
              <a:rPr lang="hu-HU" sz="2700" dirty="0" err="1">
                <a:solidFill>
                  <a:srgbClr val="414141"/>
                </a:solidFill>
                <a:latin typeface="Times New Roman" panose="02020603050405020304" pitchFamily="18" charset="0"/>
                <a:cs typeface="Times New Roman" panose="02020603050405020304" pitchFamily="18" charset="0"/>
              </a:rPr>
              <a:t>under</a:t>
            </a:r>
            <a:r>
              <a:rPr lang="hu-HU" sz="2700" dirty="0">
                <a:solidFill>
                  <a:srgbClr val="414141"/>
                </a:solidFill>
                <a:latin typeface="Times New Roman" panose="02020603050405020304" pitchFamily="18" charset="0"/>
                <a:cs typeface="Times New Roman" panose="02020603050405020304" pitchFamily="18" charset="0"/>
              </a:rPr>
              <a:t> 12 (OECD)</a:t>
            </a:r>
          </a:p>
        </p:txBody>
      </p:sp>
      <p:sp>
        <p:nvSpPr>
          <p:cNvPr id="3" name="AutoShape 4" descr="Pázmány Esztergom - About | Facebook"/>
          <p:cNvSpPr>
            <a:spLocks noChangeAspect="1" noChangeArrowheads="1"/>
          </p:cNvSpPr>
          <p:nvPr/>
        </p:nvSpPr>
        <p:spPr bwMode="auto">
          <a:xfrm>
            <a:off x="-21904830" y="18594"/>
            <a:ext cx="308120" cy="3081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9" name="AutoShape 8" descr="Pázmány Esztergom - About | Facebook"/>
          <p:cNvSpPr>
            <a:spLocks noChangeAspect="1" noChangeArrowheads="1"/>
          </p:cNvSpPr>
          <p:nvPr/>
        </p:nvSpPr>
        <p:spPr bwMode="auto">
          <a:xfrm>
            <a:off x="323795" y="-144463"/>
            <a:ext cx="2880469" cy="288047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dirty="0"/>
          </a:p>
        </p:txBody>
      </p:sp>
      <p:pic>
        <p:nvPicPr>
          <p:cNvPr id="2058" name="Picture 10" descr="https://www.eufa.org/images/unis/HUN/HU_Logo.jpg"/>
          <p:cNvPicPr>
            <a:picLocks noChangeAspect="1" noChangeArrowheads="1"/>
          </p:cNvPicPr>
          <p:nvPr/>
        </p:nvPicPr>
        <p:blipFill rotWithShape="1">
          <a:blip r:embed="rId3">
            <a:extLst>
              <a:ext uri="{28A0092B-C50C-407E-A947-70E740481C1C}">
                <a14:useLocalDpi xmlns:a14="http://schemas.microsoft.com/office/drawing/2010/main" val="0"/>
              </a:ext>
            </a:extLst>
          </a:blip>
          <a:srcRect l="36742" t="2374" r="34458" b="27148"/>
          <a:stretch/>
        </p:blipFill>
        <p:spPr bwMode="auto">
          <a:xfrm>
            <a:off x="264823" y="326715"/>
            <a:ext cx="1645920" cy="2262280"/>
          </a:xfrm>
          <a:prstGeom prst="rect">
            <a:avLst/>
          </a:prstGeom>
          <a:noFill/>
          <a:extLst>
            <a:ext uri="{909E8E84-426E-40DD-AFC4-6F175D3DCCD1}">
              <a14:hiddenFill xmlns:a14="http://schemas.microsoft.com/office/drawing/2010/main">
                <a:solidFill>
                  <a:srgbClr val="FFFFFF"/>
                </a:solidFill>
              </a14:hiddenFill>
            </a:ext>
          </a:extLst>
        </p:spPr>
      </p:pic>
      <p:sp>
        <p:nvSpPr>
          <p:cNvPr id="11" name="Téglalap 10"/>
          <p:cNvSpPr/>
          <p:nvPr/>
        </p:nvSpPr>
        <p:spPr>
          <a:xfrm>
            <a:off x="323795" y="5939691"/>
            <a:ext cx="1623060" cy="646331"/>
          </a:xfrm>
          <a:prstGeom prst="rect">
            <a:avLst/>
          </a:prstGeom>
          <a:solidFill>
            <a:schemeClr val="bg1"/>
          </a:solidFill>
        </p:spPr>
        <p:txBody>
          <a:bodyPr wrap="square">
            <a:spAutoFit/>
          </a:bodyPr>
          <a:lstStyle/>
          <a:p>
            <a:r>
              <a:rPr lang="hu-HU" sz="900" dirty="0">
                <a:solidFill>
                  <a:schemeClr val="bg1">
                    <a:lumMod val="65000"/>
                  </a:schemeClr>
                </a:solidFill>
                <a:latin typeface="Times New Roman" panose="02020603050405020304" pitchFamily="18" charset="0"/>
                <a:cs typeface="Times New Roman" panose="02020603050405020304" pitchFamily="18" charset="0"/>
              </a:rPr>
              <a:t>H-1088 Budapest, </a:t>
            </a:r>
          </a:p>
          <a:p>
            <a:r>
              <a:rPr lang="hu-HU" sz="900" dirty="0">
                <a:solidFill>
                  <a:schemeClr val="bg1">
                    <a:lumMod val="65000"/>
                  </a:schemeClr>
                </a:solidFill>
                <a:latin typeface="Times New Roman" panose="02020603050405020304" pitchFamily="18" charset="0"/>
                <a:cs typeface="Times New Roman" panose="02020603050405020304" pitchFamily="18" charset="0"/>
              </a:rPr>
              <a:t>Mikszáth Kálmán tér 1.</a:t>
            </a:r>
            <a:br>
              <a:rPr lang="hu-HU" sz="900" dirty="0">
                <a:solidFill>
                  <a:schemeClr val="bg1">
                    <a:lumMod val="65000"/>
                  </a:schemeClr>
                </a:solidFill>
                <a:latin typeface="Times New Roman" panose="02020603050405020304" pitchFamily="18" charset="0"/>
                <a:cs typeface="Times New Roman" panose="02020603050405020304" pitchFamily="18" charset="0"/>
              </a:rPr>
            </a:br>
            <a:r>
              <a:rPr lang="hu-HU" sz="900" dirty="0">
                <a:solidFill>
                  <a:schemeClr val="bg1">
                    <a:lumMod val="65000"/>
                  </a:schemeClr>
                </a:solidFill>
                <a:latin typeface="Times New Roman" panose="02020603050405020304" pitchFamily="18" charset="0"/>
                <a:cs typeface="Times New Roman" panose="02020603050405020304" pitchFamily="18" charset="0"/>
              </a:rPr>
              <a:t>https://btk.ppke.hu/en</a:t>
            </a:r>
            <a:br>
              <a:rPr lang="hu-HU" sz="900" dirty="0">
                <a:solidFill>
                  <a:schemeClr val="bg1">
                    <a:lumMod val="65000"/>
                  </a:schemeClr>
                </a:solidFill>
                <a:latin typeface="Times New Roman" panose="02020603050405020304" pitchFamily="18" charset="0"/>
                <a:cs typeface="Times New Roman" panose="02020603050405020304" pitchFamily="18" charset="0"/>
              </a:rPr>
            </a:br>
            <a:endParaRPr lang="hu-HU" sz="900" dirty="0">
              <a:solidFill>
                <a:schemeClr val="bg1">
                  <a:lumMod val="65000"/>
                </a:schemeClr>
              </a:solidFill>
            </a:endParaRPr>
          </a:p>
        </p:txBody>
      </p:sp>
    </p:spTree>
    <p:extLst>
      <p:ext uri="{BB962C8B-B14F-4D97-AF65-F5344CB8AC3E}">
        <p14:creationId xmlns:p14="http://schemas.microsoft.com/office/powerpoint/2010/main" val="3314308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 y="0"/>
            <a:ext cx="9144000" cy="6858000"/>
          </a:xfrm>
          <a:prstGeom prst="rect">
            <a:avLst/>
          </a:prstGeom>
        </p:spPr>
      </p:pic>
      <p:sp>
        <p:nvSpPr>
          <p:cNvPr id="6" name="Cím 5"/>
          <p:cNvSpPr>
            <a:spLocks noGrp="1"/>
          </p:cNvSpPr>
          <p:nvPr>
            <p:ph type="ctrTitle"/>
          </p:nvPr>
        </p:nvSpPr>
        <p:spPr>
          <a:xfrm>
            <a:off x="2425700" y="2096406"/>
            <a:ext cx="6032500" cy="3199494"/>
          </a:xfrm>
        </p:spPr>
        <p:txBody>
          <a:bodyPr anchor="t">
            <a:noAutofit/>
          </a:bodyPr>
          <a:lstStyle/>
          <a:p>
            <a:pPr algn="l"/>
            <a:r>
              <a:rPr lang="hu-HU" sz="1800" b="1" dirty="0">
                <a:solidFill>
                  <a:srgbClr val="414141"/>
                </a:solidFill>
                <a:latin typeface="Times New Roman" panose="02020603050405020304" pitchFamily="18" charset="0"/>
                <a:cs typeface="Times New Roman" panose="02020603050405020304" pitchFamily="18" charset="0"/>
              </a:rPr>
              <a:t>4.3 </a:t>
            </a:r>
            <a:r>
              <a:rPr lang="hu-HU" sz="1800" b="1" dirty="0" err="1">
                <a:solidFill>
                  <a:srgbClr val="414141"/>
                </a:solidFill>
                <a:latin typeface="Times New Roman" panose="02020603050405020304" pitchFamily="18" charset="0"/>
                <a:cs typeface="Times New Roman" panose="02020603050405020304" pitchFamily="18" charset="0"/>
              </a:rPr>
              <a:t>million</a:t>
            </a:r>
            <a:r>
              <a:rPr lang="hu-HU" sz="1800" b="1" dirty="0">
                <a:solidFill>
                  <a:srgbClr val="414141"/>
                </a:solidFill>
                <a:latin typeface="Times New Roman" panose="02020603050405020304" pitchFamily="18" charset="0"/>
                <a:cs typeface="Times New Roman" panose="02020603050405020304" pitchFamily="18" charset="0"/>
              </a:rPr>
              <a:t> </a:t>
            </a:r>
            <a:r>
              <a:rPr lang="hu-HU" sz="1800" b="1" dirty="0" err="1">
                <a:solidFill>
                  <a:srgbClr val="414141"/>
                </a:solidFill>
                <a:latin typeface="Times New Roman" panose="02020603050405020304" pitchFamily="18" charset="0"/>
                <a:cs typeface="Times New Roman" panose="02020603050405020304" pitchFamily="18" charset="0"/>
              </a:rPr>
              <a:t>housing</a:t>
            </a:r>
            <a:r>
              <a:rPr lang="hu-HU" sz="1800" b="1" dirty="0">
                <a:solidFill>
                  <a:srgbClr val="414141"/>
                </a:solidFill>
                <a:latin typeface="Times New Roman" panose="02020603050405020304" pitchFamily="18" charset="0"/>
                <a:cs typeface="Times New Roman" panose="02020603050405020304" pitchFamily="18" charset="0"/>
              </a:rPr>
              <a:t> unit (</a:t>
            </a:r>
            <a:r>
              <a:rPr lang="hu-HU" sz="1800" b="1" dirty="0" err="1">
                <a:solidFill>
                  <a:srgbClr val="414141"/>
                </a:solidFill>
                <a:latin typeface="Times New Roman" panose="02020603050405020304" pitchFamily="18" charset="0"/>
                <a:cs typeface="Times New Roman" panose="02020603050405020304" pitchFamily="18" charset="0"/>
              </a:rPr>
              <a:t>Census</a:t>
            </a:r>
            <a:r>
              <a:rPr lang="hu-HU" sz="1800" b="1" dirty="0">
                <a:solidFill>
                  <a:srgbClr val="414141"/>
                </a:solidFill>
                <a:latin typeface="Times New Roman" panose="02020603050405020304" pitchFamily="18" charset="0"/>
                <a:cs typeface="Times New Roman" panose="02020603050405020304" pitchFamily="18" charset="0"/>
              </a:rPr>
              <a:t>, 2001)</a:t>
            </a:r>
            <a:br>
              <a:rPr lang="hu-HU" sz="1800" b="1" dirty="0">
                <a:solidFill>
                  <a:srgbClr val="414141"/>
                </a:solidFill>
                <a:latin typeface="Times New Roman" panose="02020603050405020304" pitchFamily="18" charset="0"/>
                <a:cs typeface="Times New Roman" panose="02020603050405020304" pitchFamily="18" charset="0"/>
              </a:rPr>
            </a:br>
            <a:br>
              <a:rPr lang="hu-HU" sz="1800" b="1" dirty="0">
                <a:solidFill>
                  <a:srgbClr val="414141"/>
                </a:solidFill>
                <a:latin typeface="Times New Roman" panose="02020603050405020304" pitchFamily="18" charset="0"/>
                <a:cs typeface="Times New Roman" panose="02020603050405020304" pitchFamily="18" charset="0"/>
              </a:rPr>
            </a:br>
            <a:r>
              <a:rPr lang="hu-HU" sz="1800" dirty="0">
                <a:solidFill>
                  <a:srgbClr val="414141"/>
                </a:solidFill>
                <a:latin typeface="Times New Roman" panose="02020603050405020304" pitchFamily="18" charset="0"/>
                <a:cs typeface="Times New Roman" panose="02020603050405020304" pitchFamily="18" charset="0"/>
              </a:rPr>
              <a:t>- </a:t>
            </a:r>
            <a:r>
              <a:rPr lang="hu-HU" sz="1800" dirty="0" err="1">
                <a:solidFill>
                  <a:srgbClr val="414141"/>
                </a:solidFill>
                <a:latin typeface="Times New Roman" panose="02020603050405020304" pitchFamily="18" charset="0"/>
                <a:cs typeface="Times New Roman" panose="02020603050405020304" pitchFamily="18" charset="0"/>
              </a:rPr>
              <a:t>not</a:t>
            </a:r>
            <a:r>
              <a:rPr lang="hu-HU" sz="1800" dirty="0">
                <a:solidFill>
                  <a:srgbClr val="414141"/>
                </a:solidFill>
                <a:latin typeface="Times New Roman" panose="02020603050405020304" pitchFamily="18" charset="0"/>
                <a:cs typeface="Times New Roman" panose="02020603050405020304" pitchFamily="18" charset="0"/>
              </a:rPr>
              <a:t> </a:t>
            </a:r>
            <a:r>
              <a:rPr lang="hu-HU" sz="1800" dirty="0" err="1">
                <a:solidFill>
                  <a:srgbClr val="414141"/>
                </a:solidFill>
                <a:latin typeface="Times New Roman" panose="02020603050405020304" pitchFamily="18" charset="0"/>
                <a:cs typeface="Times New Roman" panose="02020603050405020304" pitchFamily="18" charset="0"/>
              </a:rPr>
              <a:t>inhabited</a:t>
            </a:r>
            <a:r>
              <a:rPr lang="hu-HU" sz="1800" dirty="0">
                <a:solidFill>
                  <a:srgbClr val="414141"/>
                </a:solidFill>
                <a:latin typeface="Times New Roman" panose="02020603050405020304" pitchFamily="18" charset="0"/>
                <a:cs typeface="Times New Roman" panose="02020603050405020304" pitchFamily="18" charset="0"/>
              </a:rPr>
              <a:t> house </a:t>
            </a:r>
            <a:r>
              <a:rPr lang="hu-HU" sz="1800" dirty="0" err="1">
                <a:solidFill>
                  <a:srgbClr val="414141"/>
                </a:solidFill>
                <a:latin typeface="Times New Roman" panose="02020603050405020304" pitchFamily="18" charset="0"/>
                <a:cs typeface="Times New Roman" panose="02020603050405020304" pitchFamily="18" charset="0"/>
              </a:rPr>
              <a:t>doubled</a:t>
            </a:r>
            <a:r>
              <a:rPr lang="hu-HU" sz="1800" dirty="0">
                <a:solidFill>
                  <a:srgbClr val="414141"/>
                </a:solidFill>
                <a:latin typeface="Times New Roman" panose="02020603050405020304" pitchFamily="18" charset="0"/>
                <a:cs typeface="Times New Roman" panose="02020603050405020304" pitchFamily="18" charset="0"/>
              </a:rPr>
              <a:t> </a:t>
            </a:r>
            <a:r>
              <a:rPr lang="hu-HU" sz="1800" dirty="0" err="1">
                <a:solidFill>
                  <a:srgbClr val="414141"/>
                </a:solidFill>
                <a:latin typeface="Times New Roman" panose="02020603050405020304" pitchFamily="18" charset="0"/>
                <a:cs typeface="Times New Roman" panose="02020603050405020304" pitchFamily="18" charset="0"/>
              </a:rPr>
              <a:t>since</a:t>
            </a:r>
            <a:r>
              <a:rPr lang="hu-HU" sz="1800" dirty="0">
                <a:solidFill>
                  <a:srgbClr val="414141"/>
                </a:solidFill>
                <a:latin typeface="Times New Roman" panose="02020603050405020304" pitchFamily="18" charset="0"/>
                <a:cs typeface="Times New Roman" panose="02020603050405020304" pitchFamily="18" charset="0"/>
              </a:rPr>
              <a:t> 1990 (8% of 	</a:t>
            </a:r>
            <a:r>
              <a:rPr lang="hu-HU" sz="1800" dirty="0" err="1">
                <a:solidFill>
                  <a:srgbClr val="414141"/>
                </a:solidFill>
                <a:latin typeface="Times New Roman" panose="02020603050405020304" pitchFamily="18" charset="0"/>
                <a:cs typeface="Times New Roman" panose="02020603050405020304" pitchFamily="18" charset="0"/>
              </a:rPr>
              <a:t>total</a:t>
            </a:r>
            <a:r>
              <a:rPr lang="hu-HU" sz="1800" dirty="0">
                <a:solidFill>
                  <a:srgbClr val="414141"/>
                </a:solidFill>
                <a:latin typeface="Times New Roman" panose="02020603050405020304" pitchFamily="18" charset="0"/>
                <a:cs typeface="Times New Roman" panose="02020603050405020304" pitchFamily="18" charset="0"/>
              </a:rPr>
              <a:t>) </a:t>
            </a:r>
            <a:r>
              <a:rPr lang="hu-HU" sz="1800" dirty="0">
                <a:solidFill>
                  <a:srgbClr val="414141"/>
                </a:solidFill>
                <a:latin typeface="Times New Roman" panose="02020603050405020304" pitchFamily="18" charset="0"/>
                <a:cs typeface="Times New Roman" panose="02020603050405020304" pitchFamily="18" charset="0"/>
                <a:sym typeface="Wingdings" panose="05000000000000000000" pitchFamily="2" charset="2"/>
              </a:rPr>
              <a:t> </a:t>
            </a:r>
            <a:r>
              <a:rPr lang="hu-HU" sz="1800" dirty="0" err="1">
                <a:solidFill>
                  <a:srgbClr val="414141"/>
                </a:solidFill>
                <a:latin typeface="Times New Roman" panose="02020603050405020304" pitchFamily="18" charset="0"/>
                <a:cs typeface="Times New Roman" panose="02020603050405020304" pitchFamily="18" charset="0"/>
                <a:sym typeface="Wingdings" panose="05000000000000000000" pitchFamily="2" charset="2"/>
              </a:rPr>
              <a:t>new</a:t>
            </a:r>
            <a:r>
              <a:rPr lang="hu-HU" sz="1800" dirty="0">
                <a:solidFill>
                  <a:srgbClr val="414141"/>
                </a:solidFill>
                <a:latin typeface="Times New Roman" panose="02020603050405020304" pitchFamily="18" charset="0"/>
                <a:cs typeface="Times New Roman" panose="02020603050405020304" pitchFamily="18" charset="0"/>
                <a:sym typeface="Wingdings" panose="05000000000000000000" pitchFamily="2" charset="2"/>
              </a:rPr>
              <a:t> </a:t>
            </a:r>
            <a:r>
              <a:rPr lang="hu-HU" sz="1800" dirty="0" err="1">
                <a:solidFill>
                  <a:srgbClr val="414141"/>
                </a:solidFill>
                <a:latin typeface="Times New Roman" panose="02020603050405020304" pitchFamily="18" charset="0"/>
                <a:cs typeface="Times New Roman" panose="02020603050405020304" pitchFamily="18" charset="0"/>
                <a:sym typeface="Wingdings" panose="05000000000000000000" pitchFamily="2" charset="2"/>
              </a:rPr>
              <a:t>social</a:t>
            </a:r>
            <a:r>
              <a:rPr lang="hu-HU" sz="1800" dirty="0">
                <a:solidFill>
                  <a:srgbClr val="414141"/>
                </a:solidFill>
                <a:latin typeface="Times New Roman" panose="02020603050405020304" pitchFamily="18" charset="0"/>
                <a:cs typeface="Times New Roman" panose="02020603050405020304" pitchFamily="18" charset="0"/>
                <a:sym typeface="Wingdings" panose="05000000000000000000" pitchFamily="2" charset="2"/>
              </a:rPr>
              <a:t> and </a:t>
            </a:r>
            <a:r>
              <a:rPr lang="hu-HU" sz="1800" dirty="0" err="1">
                <a:solidFill>
                  <a:srgbClr val="414141"/>
                </a:solidFill>
                <a:latin typeface="Times New Roman" panose="02020603050405020304" pitchFamily="18" charset="0"/>
                <a:cs typeface="Times New Roman" panose="02020603050405020304" pitchFamily="18" charset="0"/>
                <a:sym typeface="Wingdings" panose="05000000000000000000" pitchFamily="2" charset="2"/>
              </a:rPr>
              <a:t>housing</a:t>
            </a:r>
            <a:r>
              <a:rPr lang="hu-HU" sz="1800" dirty="0">
                <a:solidFill>
                  <a:srgbClr val="414141"/>
                </a:solidFill>
                <a:latin typeface="Times New Roman" panose="02020603050405020304" pitchFamily="18" charset="0"/>
                <a:cs typeface="Times New Roman" panose="02020603050405020304" pitchFamily="18" charset="0"/>
                <a:sym typeface="Wingdings" panose="05000000000000000000" pitchFamily="2" charset="2"/>
              </a:rPr>
              <a:t> </a:t>
            </a:r>
            <a:r>
              <a:rPr lang="hu-HU" sz="1800" dirty="0" err="1">
                <a:solidFill>
                  <a:srgbClr val="414141"/>
                </a:solidFill>
                <a:latin typeface="Times New Roman" panose="02020603050405020304" pitchFamily="18" charset="0"/>
                <a:cs typeface="Times New Roman" panose="02020603050405020304" pitchFamily="18" charset="0"/>
                <a:sym typeface="Wingdings" panose="05000000000000000000" pitchFamily="2" charset="2"/>
              </a:rPr>
              <a:t>problems</a:t>
            </a:r>
            <a:br>
              <a:rPr lang="hu-HU" sz="1800" dirty="0">
                <a:solidFill>
                  <a:srgbClr val="414141"/>
                </a:solidFill>
                <a:latin typeface="Times New Roman" panose="02020603050405020304" pitchFamily="18" charset="0"/>
                <a:cs typeface="Times New Roman" panose="02020603050405020304" pitchFamily="18" charset="0"/>
                <a:sym typeface="Wingdings" panose="05000000000000000000" pitchFamily="2" charset="2"/>
              </a:rPr>
            </a:br>
            <a:r>
              <a:rPr lang="hu-HU" sz="1800" dirty="0">
                <a:solidFill>
                  <a:srgbClr val="414141"/>
                </a:solidFill>
                <a:latin typeface="Times New Roman" panose="02020603050405020304" pitchFamily="18" charset="0"/>
                <a:cs typeface="Times New Roman" panose="02020603050405020304" pitchFamily="18" charset="0"/>
                <a:sym typeface="Wingdings" panose="05000000000000000000" pitchFamily="2" charset="2"/>
              </a:rPr>
              <a:t>- </a:t>
            </a:r>
            <a:r>
              <a:rPr lang="hu-HU" sz="1800" dirty="0" err="1">
                <a:solidFill>
                  <a:srgbClr val="414141"/>
                </a:solidFill>
                <a:latin typeface="Times New Roman" panose="02020603050405020304" pitchFamily="18" charset="0"/>
                <a:cs typeface="Times New Roman" panose="02020603050405020304" pitchFamily="18" charset="0"/>
                <a:sym typeface="Wingdings" panose="05000000000000000000" pitchFamily="2" charset="2"/>
              </a:rPr>
              <a:t>few</a:t>
            </a:r>
            <a:r>
              <a:rPr lang="hu-HU" sz="1800" dirty="0">
                <a:solidFill>
                  <a:srgbClr val="414141"/>
                </a:solidFill>
                <a:latin typeface="Times New Roman" panose="02020603050405020304" pitchFamily="18" charset="0"/>
                <a:cs typeface="Times New Roman" panose="02020603050405020304" pitchFamily="18" charset="0"/>
                <a:sym typeface="Wingdings" panose="05000000000000000000" pitchFamily="2" charset="2"/>
              </a:rPr>
              <a:t> house </a:t>
            </a:r>
            <a:r>
              <a:rPr lang="hu-HU" sz="1800" dirty="0" err="1">
                <a:solidFill>
                  <a:srgbClr val="414141"/>
                </a:solidFill>
                <a:latin typeface="Times New Roman" panose="02020603050405020304" pitchFamily="18" charset="0"/>
                <a:cs typeface="Times New Roman" panose="02020603050405020304" pitchFamily="18" charset="0"/>
                <a:sym typeface="Wingdings" panose="05000000000000000000" pitchFamily="2" charset="2"/>
              </a:rPr>
              <a:t>to</a:t>
            </a:r>
            <a:r>
              <a:rPr lang="hu-HU" sz="1800" dirty="0">
                <a:solidFill>
                  <a:srgbClr val="414141"/>
                </a:solidFill>
                <a:latin typeface="Times New Roman" panose="02020603050405020304" pitchFamily="18" charset="0"/>
                <a:cs typeface="Times New Roman" panose="02020603050405020304" pitchFamily="18" charset="0"/>
                <a:sym typeface="Wingdings" panose="05000000000000000000" pitchFamily="2" charset="2"/>
              </a:rPr>
              <a:t> </a:t>
            </a:r>
            <a:r>
              <a:rPr lang="hu-HU" sz="1800" dirty="0" err="1">
                <a:solidFill>
                  <a:srgbClr val="414141"/>
                </a:solidFill>
                <a:latin typeface="Times New Roman" panose="02020603050405020304" pitchFamily="18" charset="0"/>
                <a:cs typeface="Times New Roman" panose="02020603050405020304" pitchFamily="18" charset="0"/>
                <a:sym typeface="Wingdings" panose="05000000000000000000" pitchFamily="2" charset="2"/>
              </a:rPr>
              <a:t>rent</a:t>
            </a:r>
            <a:br>
              <a:rPr lang="hu-HU" sz="1800" dirty="0">
                <a:solidFill>
                  <a:srgbClr val="414141"/>
                </a:solidFill>
                <a:latin typeface="Times New Roman" panose="02020603050405020304" pitchFamily="18" charset="0"/>
                <a:cs typeface="Times New Roman" panose="02020603050405020304" pitchFamily="18" charset="0"/>
                <a:sym typeface="Wingdings" panose="05000000000000000000" pitchFamily="2" charset="2"/>
              </a:rPr>
            </a:br>
            <a:r>
              <a:rPr lang="hu-HU" sz="1800" dirty="0">
                <a:solidFill>
                  <a:srgbClr val="414141"/>
                </a:solidFill>
                <a:latin typeface="Times New Roman" panose="02020603050405020304" pitchFamily="18" charset="0"/>
                <a:cs typeface="Times New Roman" panose="02020603050405020304" pitchFamily="18" charset="0"/>
                <a:sym typeface="Wingdings" panose="05000000000000000000" pitchFamily="2" charset="2"/>
              </a:rPr>
              <a:t>- </a:t>
            </a:r>
            <a:r>
              <a:rPr lang="hu-HU" sz="1800" dirty="0" err="1">
                <a:solidFill>
                  <a:srgbClr val="414141"/>
                </a:solidFill>
                <a:latin typeface="Times New Roman" panose="02020603050405020304" pitchFamily="18" charset="0"/>
                <a:cs typeface="Times New Roman" panose="02020603050405020304" pitchFamily="18" charset="0"/>
                <a:sym typeface="Wingdings" panose="05000000000000000000" pitchFamily="2" charset="2"/>
              </a:rPr>
              <a:t>mainly</a:t>
            </a:r>
            <a:r>
              <a:rPr lang="hu-HU" sz="1800" dirty="0">
                <a:solidFill>
                  <a:srgbClr val="414141"/>
                </a:solidFill>
                <a:latin typeface="Times New Roman" panose="02020603050405020304" pitchFamily="18" charset="0"/>
                <a:cs typeface="Times New Roman" panose="02020603050405020304" pitchFamily="18" charset="0"/>
                <a:sym typeface="Wingdings" panose="05000000000000000000" pitchFamily="2" charset="2"/>
              </a:rPr>
              <a:t> </a:t>
            </a:r>
            <a:r>
              <a:rPr lang="hu-HU" sz="1800" dirty="0" err="1">
                <a:solidFill>
                  <a:srgbClr val="414141"/>
                </a:solidFill>
                <a:latin typeface="Times New Roman" panose="02020603050405020304" pitchFamily="18" charset="0"/>
                <a:cs typeface="Times New Roman" panose="02020603050405020304" pitchFamily="18" charset="0"/>
                <a:sym typeface="Wingdings" panose="05000000000000000000" pitchFamily="2" charset="2"/>
              </a:rPr>
              <a:t>family</a:t>
            </a:r>
            <a:r>
              <a:rPr lang="hu-HU" sz="1800" dirty="0">
                <a:solidFill>
                  <a:srgbClr val="414141"/>
                </a:solidFill>
                <a:latin typeface="Times New Roman" panose="02020603050405020304" pitchFamily="18" charset="0"/>
                <a:cs typeface="Times New Roman" panose="02020603050405020304" pitchFamily="18" charset="0"/>
                <a:sym typeface="Wingdings" panose="05000000000000000000" pitchFamily="2" charset="2"/>
              </a:rPr>
              <a:t> </a:t>
            </a:r>
            <a:r>
              <a:rPr lang="hu-HU" sz="1800" dirty="0" err="1">
                <a:solidFill>
                  <a:srgbClr val="414141"/>
                </a:solidFill>
                <a:latin typeface="Times New Roman" panose="02020603050405020304" pitchFamily="18" charset="0"/>
                <a:cs typeface="Times New Roman" panose="02020603050405020304" pitchFamily="18" charset="0"/>
                <a:sym typeface="Wingdings" panose="05000000000000000000" pitchFamily="2" charset="2"/>
              </a:rPr>
              <a:t>houses</a:t>
            </a:r>
            <a:br>
              <a:rPr lang="hu-HU" sz="1800" dirty="0">
                <a:solidFill>
                  <a:srgbClr val="414141"/>
                </a:solidFill>
                <a:latin typeface="Times New Roman" panose="02020603050405020304" pitchFamily="18" charset="0"/>
                <a:cs typeface="Times New Roman" panose="02020603050405020304" pitchFamily="18" charset="0"/>
                <a:sym typeface="Wingdings" panose="05000000000000000000" pitchFamily="2" charset="2"/>
              </a:rPr>
            </a:br>
            <a:r>
              <a:rPr lang="hu-HU" sz="1800" dirty="0">
                <a:solidFill>
                  <a:srgbClr val="414141"/>
                </a:solidFill>
                <a:latin typeface="Times New Roman" panose="02020603050405020304" pitchFamily="18" charset="0"/>
                <a:cs typeface="Times New Roman" panose="02020603050405020304" pitchFamily="18" charset="0"/>
                <a:sym typeface="Wingdings" panose="05000000000000000000" pitchFamily="2" charset="2"/>
              </a:rPr>
              <a:t>- 873 </a:t>
            </a:r>
            <a:r>
              <a:rPr lang="hu-HU" sz="1800" dirty="0" err="1">
                <a:solidFill>
                  <a:srgbClr val="414141"/>
                </a:solidFill>
                <a:latin typeface="Times New Roman" panose="02020603050405020304" pitchFamily="18" charset="0"/>
                <a:cs typeface="Times New Roman" panose="02020603050405020304" pitchFamily="18" charset="0"/>
                <a:sym typeface="Wingdings" panose="05000000000000000000" pitchFamily="2" charset="2"/>
              </a:rPr>
              <a:t>thousand</a:t>
            </a:r>
            <a:r>
              <a:rPr lang="hu-HU" sz="1800" dirty="0">
                <a:solidFill>
                  <a:srgbClr val="414141"/>
                </a:solidFill>
                <a:latin typeface="Times New Roman" panose="02020603050405020304" pitchFamily="18" charset="0"/>
                <a:cs typeface="Times New Roman" panose="02020603050405020304" pitchFamily="18" charset="0"/>
                <a:sym typeface="Wingdings" panose="05000000000000000000" pitchFamily="2" charset="2"/>
              </a:rPr>
              <a:t> </a:t>
            </a:r>
            <a:r>
              <a:rPr lang="hu-HU" sz="1800" dirty="0" err="1">
                <a:solidFill>
                  <a:srgbClr val="414141"/>
                </a:solidFill>
                <a:latin typeface="Times New Roman" panose="02020603050405020304" pitchFamily="18" charset="0"/>
                <a:cs typeface="Times New Roman" panose="02020603050405020304" pitchFamily="18" charset="0"/>
                <a:sym typeface="Wingdings" panose="05000000000000000000" pitchFamily="2" charset="2"/>
              </a:rPr>
              <a:t>housing</a:t>
            </a:r>
            <a:r>
              <a:rPr lang="hu-HU" sz="1800" dirty="0">
                <a:solidFill>
                  <a:srgbClr val="414141"/>
                </a:solidFill>
                <a:latin typeface="Times New Roman" panose="02020603050405020304" pitchFamily="18" charset="0"/>
                <a:cs typeface="Times New Roman" panose="02020603050405020304" pitchFamily="18" charset="0"/>
                <a:sym typeface="Wingdings" panose="05000000000000000000" pitchFamily="2" charset="2"/>
              </a:rPr>
              <a:t> </a:t>
            </a:r>
            <a:r>
              <a:rPr lang="hu-HU" sz="1800" dirty="0" err="1">
                <a:solidFill>
                  <a:srgbClr val="414141"/>
                </a:solidFill>
                <a:latin typeface="Times New Roman" panose="02020603050405020304" pitchFamily="18" charset="0"/>
                <a:cs typeface="Times New Roman" panose="02020603050405020304" pitchFamily="18" charset="0"/>
                <a:sym typeface="Wingdings" panose="05000000000000000000" pitchFamily="2" charset="2"/>
              </a:rPr>
              <a:t>estates</a:t>
            </a:r>
            <a:r>
              <a:rPr lang="hu-HU" sz="1800" dirty="0">
                <a:solidFill>
                  <a:srgbClr val="414141"/>
                </a:solidFill>
                <a:latin typeface="Times New Roman" panose="02020603050405020304" pitchFamily="18" charset="0"/>
                <a:cs typeface="Times New Roman" panose="02020603050405020304" pitchFamily="18" charset="0"/>
                <a:sym typeface="Wingdings" panose="05000000000000000000" pitchFamily="2" charset="2"/>
              </a:rPr>
              <a:t> (</a:t>
            </a:r>
            <a:r>
              <a:rPr lang="hu-HU" sz="1800" dirty="0" err="1">
                <a:solidFill>
                  <a:srgbClr val="414141"/>
                </a:solidFill>
                <a:latin typeface="Times New Roman" panose="02020603050405020304" pitchFamily="18" charset="0"/>
                <a:cs typeface="Times New Roman" panose="02020603050405020304" pitchFamily="18" charset="0"/>
                <a:sym typeface="Wingdings" panose="05000000000000000000" pitchFamily="2" charset="2"/>
              </a:rPr>
              <a:t>mainly</a:t>
            </a:r>
            <a:r>
              <a:rPr lang="hu-HU" sz="1800" dirty="0">
                <a:solidFill>
                  <a:srgbClr val="414141"/>
                </a:solidFill>
                <a:latin typeface="Times New Roman" panose="02020603050405020304" pitchFamily="18" charset="0"/>
                <a:cs typeface="Times New Roman" panose="02020603050405020304" pitchFamily="18" charset="0"/>
                <a:sym typeface="Wingdings" panose="05000000000000000000" pitchFamily="2" charset="2"/>
              </a:rPr>
              <a:t> in </a:t>
            </a:r>
            <a:r>
              <a:rPr lang="hu-HU" sz="1800" dirty="0" err="1">
                <a:solidFill>
                  <a:srgbClr val="414141"/>
                </a:solidFill>
                <a:latin typeface="Times New Roman" panose="02020603050405020304" pitchFamily="18" charset="0"/>
                <a:cs typeface="Times New Roman" panose="02020603050405020304" pitchFamily="18" charset="0"/>
                <a:sym typeface="Wingdings" panose="05000000000000000000" pitchFamily="2" charset="2"/>
              </a:rPr>
              <a:t>county</a:t>
            </a:r>
            <a:r>
              <a:rPr lang="hu-HU" sz="1800" dirty="0">
                <a:solidFill>
                  <a:srgbClr val="414141"/>
                </a:solidFill>
                <a:latin typeface="Times New Roman" panose="02020603050405020304" pitchFamily="18" charset="0"/>
                <a:cs typeface="Times New Roman" panose="02020603050405020304" pitchFamily="18" charset="0"/>
                <a:sym typeface="Wingdings" panose="05000000000000000000" pitchFamily="2" charset="2"/>
              </a:rPr>
              <a:t> </a:t>
            </a:r>
            <a:r>
              <a:rPr lang="hu-HU" sz="1800" dirty="0" err="1">
                <a:solidFill>
                  <a:srgbClr val="414141"/>
                </a:solidFill>
                <a:latin typeface="Times New Roman" panose="02020603050405020304" pitchFamily="18" charset="0"/>
                <a:cs typeface="Times New Roman" panose="02020603050405020304" pitchFamily="18" charset="0"/>
                <a:sym typeface="Wingdings" panose="05000000000000000000" pitchFamily="2" charset="2"/>
              </a:rPr>
              <a:t>seats</a:t>
            </a:r>
            <a:r>
              <a:rPr lang="hu-HU" sz="1800" dirty="0">
                <a:solidFill>
                  <a:srgbClr val="414141"/>
                </a:solidFill>
                <a:latin typeface="Times New Roman" panose="02020603050405020304" pitchFamily="18" charset="0"/>
                <a:cs typeface="Times New Roman" panose="02020603050405020304" pitchFamily="18" charset="0"/>
                <a:sym typeface="Wingdings" panose="05000000000000000000" pitchFamily="2" charset="2"/>
              </a:rPr>
              <a:t>)</a:t>
            </a:r>
            <a:br>
              <a:rPr lang="hu-HU" sz="1800" dirty="0">
                <a:solidFill>
                  <a:srgbClr val="414141"/>
                </a:solidFill>
                <a:latin typeface="Times New Roman" panose="02020603050405020304" pitchFamily="18" charset="0"/>
                <a:cs typeface="Times New Roman" panose="02020603050405020304" pitchFamily="18" charset="0"/>
                <a:sym typeface="Wingdings" panose="05000000000000000000" pitchFamily="2" charset="2"/>
              </a:rPr>
            </a:br>
            <a:r>
              <a:rPr lang="hu-HU" sz="1800" dirty="0">
                <a:solidFill>
                  <a:srgbClr val="414141"/>
                </a:solidFill>
                <a:latin typeface="Times New Roman" panose="02020603050405020304" pitchFamily="18" charset="0"/>
                <a:cs typeface="Times New Roman" panose="02020603050405020304" pitchFamily="18" charset="0"/>
                <a:sym typeface="Wingdings" panose="05000000000000000000" pitchFamily="2" charset="2"/>
              </a:rPr>
              <a:t>- </a:t>
            </a:r>
            <a:r>
              <a:rPr lang="hu-HU" sz="1800" dirty="0" err="1">
                <a:solidFill>
                  <a:srgbClr val="414141"/>
                </a:solidFill>
                <a:latin typeface="Times New Roman" panose="02020603050405020304" pitchFamily="18" charset="0"/>
                <a:cs typeface="Times New Roman" panose="02020603050405020304" pitchFamily="18" charset="0"/>
                <a:sym typeface="Wingdings" panose="05000000000000000000" pitchFamily="2" charset="2"/>
              </a:rPr>
              <a:t>condominium</a:t>
            </a:r>
            <a:r>
              <a:rPr lang="hu-HU" sz="1800" dirty="0">
                <a:solidFill>
                  <a:srgbClr val="414141"/>
                </a:solidFill>
                <a:latin typeface="Times New Roman" panose="02020603050405020304" pitchFamily="18" charset="0"/>
                <a:cs typeface="Times New Roman" panose="02020603050405020304" pitchFamily="18" charset="0"/>
                <a:sym typeface="Wingdings" panose="05000000000000000000" pitchFamily="2" charset="2"/>
              </a:rPr>
              <a:t> in </a:t>
            </a:r>
            <a:r>
              <a:rPr lang="hu-HU" sz="1800" dirty="0" err="1">
                <a:solidFill>
                  <a:srgbClr val="414141"/>
                </a:solidFill>
                <a:latin typeface="Times New Roman" panose="02020603050405020304" pitchFamily="18" charset="0"/>
                <a:cs typeface="Times New Roman" panose="02020603050405020304" pitchFamily="18" charset="0"/>
                <a:sym typeface="Wingdings" panose="05000000000000000000" pitchFamily="2" charset="2"/>
              </a:rPr>
              <a:t>poor</a:t>
            </a:r>
            <a:r>
              <a:rPr lang="hu-HU" sz="1800" dirty="0">
                <a:solidFill>
                  <a:srgbClr val="414141"/>
                </a:solidFill>
                <a:latin typeface="Times New Roman" panose="02020603050405020304" pitchFamily="18" charset="0"/>
                <a:cs typeface="Times New Roman" panose="02020603050405020304" pitchFamily="18" charset="0"/>
                <a:sym typeface="Wingdings" panose="05000000000000000000" pitchFamily="2" charset="2"/>
              </a:rPr>
              <a:t> </a:t>
            </a:r>
            <a:r>
              <a:rPr lang="hu-HU" sz="1800" dirty="0" err="1">
                <a:solidFill>
                  <a:srgbClr val="414141"/>
                </a:solidFill>
                <a:latin typeface="Times New Roman" panose="02020603050405020304" pitchFamily="18" charset="0"/>
                <a:cs typeface="Times New Roman" panose="02020603050405020304" pitchFamily="18" charset="0"/>
                <a:sym typeface="Wingdings" panose="05000000000000000000" pitchFamily="2" charset="2"/>
              </a:rPr>
              <a:t>conditions</a:t>
            </a:r>
            <a:br>
              <a:rPr lang="hu-HU" sz="1800" dirty="0">
                <a:solidFill>
                  <a:srgbClr val="414141"/>
                </a:solidFill>
                <a:latin typeface="Times New Roman" panose="02020603050405020304" pitchFamily="18" charset="0"/>
                <a:cs typeface="Times New Roman" panose="02020603050405020304" pitchFamily="18" charset="0"/>
                <a:sym typeface="Wingdings" panose="05000000000000000000" pitchFamily="2" charset="2"/>
              </a:rPr>
            </a:br>
            <a:r>
              <a:rPr lang="hu-HU" sz="1800" dirty="0">
                <a:solidFill>
                  <a:srgbClr val="414141"/>
                </a:solidFill>
                <a:latin typeface="Times New Roman" panose="02020603050405020304" pitchFamily="18" charset="0"/>
                <a:cs typeface="Times New Roman" panose="02020603050405020304" pitchFamily="18" charset="0"/>
                <a:sym typeface="Wingdings" panose="05000000000000000000" pitchFamily="2" charset="2"/>
              </a:rPr>
              <a:t>- </a:t>
            </a:r>
            <a:r>
              <a:rPr lang="en-US" sz="1800" dirty="0">
                <a:solidFill>
                  <a:srgbClr val="414141"/>
                </a:solidFill>
                <a:latin typeface="Times New Roman" panose="02020603050405020304" pitchFamily="18" charset="0"/>
                <a:cs typeface="Times New Roman" panose="02020603050405020304" pitchFamily="18" charset="0"/>
                <a:sym typeface="Wingdings" panose="05000000000000000000" pitchFamily="2" charset="2"/>
              </a:rPr>
              <a:t>growing state and banking roles</a:t>
            </a:r>
            <a:br>
              <a:rPr lang="hu-HU" sz="1800" dirty="0">
                <a:solidFill>
                  <a:srgbClr val="414141"/>
                </a:solidFill>
                <a:latin typeface="Times New Roman" panose="02020603050405020304" pitchFamily="18" charset="0"/>
                <a:cs typeface="Times New Roman" panose="02020603050405020304" pitchFamily="18" charset="0"/>
                <a:sym typeface="Wingdings" panose="05000000000000000000" pitchFamily="2" charset="2"/>
              </a:rPr>
            </a:br>
            <a:r>
              <a:rPr lang="hu-HU" sz="1800" dirty="0">
                <a:solidFill>
                  <a:srgbClr val="414141"/>
                </a:solidFill>
                <a:latin typeface="Times New Roman" panose="02020603050405020304" pitchFamily="18" charset="0"/>
                <a:cs typeface="Times New Roman" panose="02020603050405020304" pitchFamily="18" charset="0"/>
                <a:sym typeface="Wingdings" panose="05000000000000000000" pitchFamily="2" charset="2"/>
              </a:rPr>
              <a:t>- </a:t>
            </a:r>
            <a:r>
              <a:rPr lang="hu-HU" sz="1800" dirty="0" err="1">
                <a:solidFill>
                  <a:srgbClr val="414141"/>
                </a:solidFill>
                <a:latin typeface="Times New Roman" panose="02020603050405020304" pitchFamily="18" charset="0"/>
                <a:cs typeface="Times New Roman" panose="02020603050405020304" pitchFamily="18" charset="0"/>
                <a:sym typeface="Wingdings" panose="05000000000000000000" pitchFamily="2" charset="2"/>
              </a:rPr>
              <a:t>housing</a:t>
            </a:r>
            <a:r>
              <a:rPr lang="hu-HU" sz="1800" dirty="0">
                <a:solidFill>
                  <a:srgbClr val="414141"/>
                </a:solidFill>
                <a:latin typeface="Times New Roman" panose="02020603050405020304" pitchFamily="18" charset="0"/>
                <a:cs typeface="Times New Roman" panose="02020603050405020304" pitchFamily="18" charset="0"/>
                <a:sym typeface="Wingdings" panose="05000000000000000000" pitchFamily="2" charset="2"/>
              </a:rPr>
              <a:t> </a:t>
            </a:r>
            <a:r>
              <a:rPr lang="hu-HU" sz="1800" dirty="0" err="1">
                <a:solidFill>
                  <a:srgbClr val="414141"/>
                </a:solidFill>
                <a:latin typeface="Times New Roman" panose="02020603050405020304" pitchFamily="18" charset="0"/>
                <a:cs typeface="Times New Roman" panose="02020603050405020304" pitchFamily="18" charset="0"/>
                <a:sym typeface="Wingdings" panose="05000000000000000000" pitchFamily="2" charset="2"/>
              </a:rPr>
              <a:t>investments</a:t>
            </a:r>
            <a:r>
              <a:rPr lang="hu-HU" sz="1800" dirty="0">
                <a:solidFill>
                  <a:srgbClr val="414141"/>
                </a:solidFill>
                <a:latin typeface="Times New Roman" panose="02020603050405020304" pitchFamily="18" charset="0"/>
                <a:cs typeface="Times New Roman" panose="02020603050405020304" pitchFamily="18" charset="0"/>
                <a:sym typeface="Wingdings" panose="05000000000000000000" pitchFamily="2" charset="2"/>
              </a:rPr>
              <a:t> </a:t>
            </a:r>
            <a:r>
              <a:rPr lang="hu-HU" sz="1800" dirty="0" err="1">
                <a:solidFill>
                  <a:srgbClr val="414141"/>
                </a:solidFill>
                <a:latin typeface="Times New Roman" panose="02020603050405020304" pitchFamily="18" charset="0"/>
                <a:cs typeface="Times New Roman" panose="02020603050405020304" pitchFamily="18" charset="0"/>
                <a:sym typeface="Wingdings" panose="05000000000000000000" pitchFamily="2" charset="2"/>
              </a:rPr>
              <a:t>reached</a:t>
            </a:r>
            <a:r>
              <a:rPr lang="hu-HU" sz="1800" dirty="0">
                <a:solidFill>
                  <a:srgbClr val="414141"/>
                </a:solidFill>
                <a:latin typeface="Times New Roman" panose="02020603050405020304" pitchFamily="18" charset="0"/>
                <a:cs typeface="Times New Roman" panose="02020603050405020304" pitchFamily="18" charset="0"/>
                <a:sym typeface="Wingdings" panose="05000000000000000000" pitchFamily="2" charset="2"/>
              </a:rPr>
              <a:t> 5% of </a:t>
            </a:r>
            <a:r>
              <a:rPr lang="hu-HU" sz="1800" dirty="0" err="1">
                <a:solidFill>
                  <a:srgbClr val="414141"/>
                </a:solidFill>
                <a:latin typeface="Times New Roman" panose="02020603050405020304" pitchFamily="18" charset="0"/>
                <a:cs typeface="Times New Roman" panose="02020603050405020304" pitchFamily="18" charset="0"/>
                <a:sym typeface="Wingdings" panose="05000000000000000000" pitchFamily="2" charset="2"/>
              </a:rPr>
              <a:t>the</a:t>
            </a:r>
            <a:r>
              <a:rPr lang="hu-HU" sz="1800" dirty="0">
                <a:solidFill>
                  <a:srgbClr val="414141"/>
                </a:solidFill>
                <a:latin typeface="Times New Roman" panose="02020603050405020304" pitchFamily="18" charset="0"/>
                <a:cs typeface="Times New Roman" panose="02020603050405020304" pitchFamily="18" charset="0"/>
                <a:sym typeface="Wingdings" panose="05000000000000000000" pitchFamily="2" charset="2"/>
              </a:rPr>
              <a:t> GDP (2004: 9%!)</a:t>
            </a:r>
            <a:br>
              <a:rPr lang="hu-HU" sz="1800" dirty="0">
                <a:solidFill>
                  <a:srgbClr val="414141"/>
                </a:solidFill>
                <a:latin typeface="Times New Roman" panose="02020603050405020304" pitchFamily="18" charset="0"/>
                <a:cs typeface="Times New Roman" panose="02020603050405020304" pitchFamily="18" charset="0"/>
                <a:sym typeface="Wingdings" panose="05000000000000000000" pitchFamily="2" charset="2"/>
              </a:rPr>
            </a:br>
            <a:r>
              <a:rPr lang="hu-HU" sz="1800" dirty="0">
                <a:solidFill>
                  <a:srgbClr val="414141"/>
                </a:solidFill>
                <a:latin typeface="Times New Roman" panose="02020603050405020304" pitchFamily="18" charset="0"/>
                <a:cs typeface="Times New Roman" panose="02020603050405020304" pitchFamily="18" charset="0"/>
                <a:sym typeface="Wingdings" panose="05000000000000000000" pitchFamily="2" charset="2"/>
              </a:rPr>
              <a:t>- </a:t>
            </a:r>
            <a:r>
              <a:rPr lang="hu-HU" sz="1800" dirty="0" err="1">
                <a:solidFill>
                  <a:srgbClr val="414141"/>
                </a:solidFill>
                <a:latin typeface="Times New Roman" panose="02020603050405020304" pitchFamily="18" charset="0"/>
                <a:cs typeface="Times New Roman" panose="02020603050405020304" pitchFamily="18" charset="0"/>
                <a:sym typeface="Wingdings" panose="05000000000000000000" pitchFamily="2" charset="2"/>
              </a:rPr>
              <a:t>increasing</a:t>
            </a:r>
            <a:r>
              <a:rPr lang="hu-HU" sz="1800" dirty="0">
                <a:solidFill>
                  <a:srgbClr val="414141"/>
                </a:solidFill>
                <a:latin typeface="Times New Roman" panose="02020603050405020304" pitchFamily="18" charset="0"/>
                <a:cs typeface="Times New Roman" panose="02020603050405020304" pitchFamily="18" charset="0"/>
                <a:sym typeface="Wingdings" panose="05000000000000000000" pitchFamily="2" charset="2"/>
              </a:rPr>
              <a:t>  p</a:t>
            </a:r>
            <a:r>
              <a:rPr lang="en-US" sz="1800" dirty="0" err="1">
                <a:solidFill>
                  <a:srgbClr val="414141"/>
                </a:solidFill>
                <a:latin typeface="Times New Roman" panose="02020603050405020304" pitchFamily="18" charset="0"/>
                <a:cs typeface="Times New Roman" panose="02020603050405020304" pitchFamily="18" charset="0"/>
                <a:sym typeface="Wingdings" panose="05000000000000000000" pitchFamily="2" charset="2"/>
              </a:rPr>
              <a:t>roportion</a:t>
            </a:r>
            <a:r>
              <a:rPr lang="en-US" sz="1800" dirty="0">
                <a:solidFill>
                  <a:srgbClr val="414141"/>
                </a:solidFill>
                <a:latin typeface="Times New Roman" panose="02020603050405020304" pitchFamily="18" charset="0"/>
                <a:cs typeface="Times New Roman" panose="02020603050405020304" pitchFamily="18" charset="0"/>
                <a:sym typeface="Wingdings" panose="05000000000000000000" pitchFamily="2" charset="2"/>
              </a:rPr>
              <a:t> of those wishing to change their housing situation</a:t>
            </a:r>
            <a:r>
              <a:rPr lang="hu-HU" sz="1800" dirty="0">
                <a:solidFill>
                  <a:srgbClr val="414141"/>
                </a:solidFill>
                <a:latin typeface="Times New Roman" panose="02020603050405020304" pitchFamily="18" charset="0"/>
                <a:cs typeface="Times New Roman" panose="02020603050405020304" pitchFamily="18" charset="0"/>
                <a:sym typeface="Wingdings" panose="05000000000000000000" pitchFamily="2" charset="2"/>
              </a:rPr>
              <a:t> (2003: 30%)</a:t>
            </a:r>
            <a:br>
              <a:rPr lang="hu-HU" sz="1800" dirty="0">
                <a:solidFill>
                  <a:srgbClr val="414141"/>
                </a:solidFill>
                <a:latin typeface="Times New Roman" panose="02020603050405020304" pitchFamily="18" charset="0"/>
                <a:cs typeface="Times New Roman" panose="02020603050405020304" pitchFamily="18" charset="0"/>
                <a:sym typeface="Wingdings" panose="05000000000000000000" pitchFamily="2" charset="2"/>
              </a:rPr>
            </a:br>
            <a:br>
              <a:rPr lang="hu-HU" sz="1800" dirty="0">
                <a:solidFill>
                  <a:srgbClr val="414141"/>
                </a:solidFill>
                <a:latin typeface="Times New Roman" panose="02020603050405020304" pitchFamily="18" charset="0"/>
                <a:cs typeface="Times New Roman" panose="02020603050405020304" pitchFamily="18" charset="0"/>
                <a:sym typeface="Wingdings" panose="05000000000000000000" pitchFamily="2" charset="2"/>
              </a:rPr>
            </a:br>
            <a:br>
              <a:rPr lang="hu-HU" sz="1800" dirty="0">
                <a:solidFill>
                  <a:srgbClr val="414141"/>
                </a:solidFill>
                <a:latin typeface="Times New Roman" panose="02020603050405020304" pitchFamily="18" charset="0"/>
                <a:cs typeface="Times New Roman" panose="02020603050405020304" pitchFamily="18" charset="0"/>
                <a:sym typeface="Wingdings" panose="05000000000000000000" pitchFamily="2" charset="2"/>
              </a:rPr>
            </a:br>
            <a:r>
              <a:rPr lang="hu-HU" sz="1800" dirty="0">
                <a:solidFill>
                  <a:srgbClr val="414141"/>
                </a:solidFill>
                <a:latin typeface="Times New Roman" panose="02020603050405020304" pitchFamily="18" charset="0"/>
                <a:cs typeface="Times New Roman" panose="02020603050405020304" pitchFamily="18" charset="0"/>
                <a:sym typeface="Wingdings" panose="05000000000000000000" pitchFamily="2" charset="2"/>
              </a:rPr>
              <a:t> </a:t>
            </a:r>
            <a:br>
              <a:rPr lang="hu-HU" sz="1800" dirty="0">
                <a:solidFill>
                  <a:srgbClr val="414141"/>
                </a:solidFill>
                <a:latin typeface="Times New Roman" panose="02020603050405020304" pitchFamily="18" charset="0"/>
                <a:cs typeface="Times New Roman" panose="02020603050405020304" pitchFamily="18" charset="0"/>
                <a:sym typeface="Wingdings" panose="05000000000000000000" pitchFamily="2" charset="2"/>
              </a:rPr>
            </a:br>
            <a:endParaRPr lang="hu-HU" sz="1800" dirty="0">
              <a:solidFill>
                <a:srgbClr val="414141"/>
              </a:solidFill>
              <a:latin typeface="Times New Roman" panose="02020603050405020304" pitchFamily="18" charset="0"/>
              <a:cs typeface="Times New Roman" panose="02020603050405020304" pitchFamily="18" charset="0"/>
            </a:endParaRPr>
          </a:p>
        </p:txBody>
      </p:sp>
      <p:sp>
        <p:nvSpPr>
          <p:cNvPr id="7" name="Cím 5"/>
          <p:cNvSpPr txBox="1">
            <a:spLocks/>
          </p:cNvSpPr>
          <p:nvPr/>
        </p:nvSpPr>
        <p:spPr>
          <a:xfrm>
            <a:off x="2895600" y="808812"/>
            <a:ext cx="5562600" cy="83982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hu-HU" sz="2700" dirty="0" err="1">
                <a:solidFill>
                  <a:srgbClr val="414141"/>
                </a:solidFill>
                <a:latin typeface="Times New Roman" panose="02020603050405020304" pitchFamily="18" charset="0"/>
                <a:cs typeface="Times New Roman" panose="02020603050405020304" pitchFamily="18" charset="0"/>
              </a:rPr>
              <a:t>Housing</a:t>
            </a:r>
            <a:r>
              <a:rPr lang="hu-HU" sz="2700" dirty="0">
                <a:solidFill>
                  <a:srgbClr val="414141"/>
                </a:solidFill>
                <a:latin typeface="Times New Roman" panose="02020603050405020304" pitchFamily="18" charset="0"/>
                <a:cs typeface="Times New Roman" panose="02020603050405020304" pitchFamily="18" charset="0"/>
              </a:rPr>
              <a:t> </a:t>
            </a:r>
            <a:r>
              <a:rPr lang="hu-HU" sz="2700" dirty="0" err="1">
                <a:solidFill>
                  <a:srgbClr val="414141"/>
                </a:solidFill>
                <a:latin typeface="Times New Roman" panose="02020603050405020304" pitchFamily="18" charset="0"/>
                <a:cs typeface="Times New Roman" panose="02020603050405020304" pitchFamily="18" charset="0"/>
              </a:rPr>
              <a:t>conditions</a:t>
            </a:r>
            <a:r>
              <a:rPr lang="hu-HU" sz="2700" dirty="0">
                <a:solidFill>
                  <a:srgbClr val="414141"/>
                </a:solidFill>
                <a:latin typeface="Times New Roman" panose="02020603050405020304" pitchFamily="18" charset="0"/>
                <a:cs typeface="Times New Roman" panose="02020603050405020304" pitchFamily="18" charset="0"/>
              </a:rPr>
              <a:t> </a:t>
            </a:r>
            <a:r>
              <a:rPr lang="hu-HU" sz="2700" dirty="0" err="1">
                <a:solidFill>
                  <a:srgbClr val="414141"/>
                </a:solidFill>
                <a:latin typeface="Times New Roman" panose="02020603050405020304" pitchFamily="18" charset="0"/>
                <a:cs typeface="Times New Roman" panose="02020603050405020304" pitchFamily="18" charset="0"/>
              </a:rPr>
              <a:t>at</a:t>
            </a:r>
            <a:r>
              <a:rPr lang="hu-HU" sz="2700" dirty="0">
                <a:solidFill>
                  <a:srgbClr val="414141"/>
                </a:solidFill>
                <a:latin typeface="Times New Roman" panose="02020603050405020304" pitchFamily="18" charset="0"/>
                <a:cs typeface="Times New Roman" panose="02020603050405020304" pitchFamily="18" charset="0"/>
              </a:rPr>
              <a:t> </a:t>
            </a:r>
            <a:r>
              <a:rPr lang="hu-HU" sz="2700" dirty="0" err="1">
                <a:solidFill>
                  <a:srgbClr val="414141"/>
                </a:solidFill>
                <a:latin typeface="Times New Roman" panose="02020603050405020304" pitchFamily="18" charset="0"/>
                <a:cs typeface="Times New Roman" panose="02020603050405020304" pitchFamily="18" charset="0"/>
              </a:rPr>
              <a:t>the</a:t>
            </a:r>
            <a:r>
              <a:rPr lang="hu-HU" sz="2700" dirty="0">
                <a:solidFill>
                  <a:srgbClr val="414141"/>
                </a:solidFill>
                <a:latin typeface="Times New Roman" panose="02020603050405020304" pitchFamily="18" charset="0"/>
                <a:cs typeface="Times New Roman" panose="02020603050405020304" pitchFamily="18" charset="0"/>
              </a:rPr>
              <a:t> </a:t>
            </a:r>
            <a:r>
              <a:rPr lang="hu-HU" sz="2700" dirty="0" err="1">
                <a:solidFill>
                  <a:srgbClr val="414141"/>
                </a:solidFill>
                <a:latin typeface="Times New Roman" panose="02020603050405020304" pitchFamily="18" charset="0"/>
                <a:cs typeface="Times New Roman" panose="02020603050405020304" pitchFamily="18" charset="0"/>
              </a:rPr>
              <a:t>turn</a:t>
            </a:r>
            <a:r>
              <a:rPr lang="hu-HU" sz="2700" dirty="0">
                <a:solidFill>
                  <a:srgbClr val="414141"/>
                </a:solidFill>
                <a:latin typeface="Times New Roman" panose="02020603050405020304" pitchFamily="18" charset="0"/>
                <a:cs typeface="Times New Roman" panose="02020603050405020304" pitchFamily="18" charset="0"/>
              </a:rPr>
              <a:t> of </a:t>
            </a:r>
            <a:r>
              <a:rPr lang="hu-HU" sz="2700" dirty="0" err="1">
                <a:solidFill>
                  <a:srgbClr val="414141"/>
                </a:solidFill>
                <a:latin typeface="Times New Roman" panose="02020603050405020304" pitchFamily="18" charset="0"/>
                <a:cs typeface="Times New Roman" panose="02020603050405020304" pitchFamily="18" charset="0"/>
              </a:rPr>
              <a:t>the</a:t>
            </a:r>
            <a:r>
              <a:rPr lang="hu-HU" sz="2700" dirty="0">
                <a:solidFill>
                  <a:srgbClr val="414141"/>
                </a:solidFill>
                <a:latin typeface="Times New Roman" panose="02020603050405020304" pitchFamily="18" charset="0"/>
                <a:cs typeface="Times New Roman" panose="02020603050405020304" pitchFamily="18" charset="0"/>
              </a:rPr>
              <a:t> </a:t>
            </a:r>
            <a:r>
              <a:rPr lang="hu-HU" sz="2700" dirty="0" err="1">
                <a:solidFill>
                  <a:srgbClr val="414141"/>
                </a:solidFill>
                <a:latin typeface="Times New Roman" panose="02020603050405020304" pitchFamily="18" charset="0"/>
                <a:cs typeface="Times New Roman" panose="02020603050405020304" pitchFamily="18" charset="0"/>
              </a:rPr>
              <a:t>century</a:t>
            </a:r>
            <a:r>
              <a:rPr lang="hu-HU" sz="2700" dirty="0">
                <a:solidFill>
                  <a:srgbClr val="414141"/>
                </a:solidFill>
                <a:latin typeface="Times New Roman" panose="02020603050405020304" pitchFamily="18" charset="0"/>
                <a:cs typeface="Times New Roman" panose="02020603050405020304" pitchFamily="18" charset="0"/>
              </a:rPr>
              <a:t> (2001) 1/2</a:t>
            </a:r>
          </a:p>
        </p:txBody>
      </p:sp>
      <p:sp>
        <p:nvSpPr>
          <p:cNvPr id="3" name="AutoShape 4" descr="Pázmány Esztergom - About | Facebook"/>
          <p:cNvSpPr>
            <a:spLocks noChangeAspect="1" noChangeArrowheads="1"/>
          </p:cNvSpPr>
          <p:nvPr/>
        </p:nvSpPr>
        <p:spPr bwMode="auto">
          <a:xfrm>
            <a:off x="-21904830" y="18594"/>
            <a:ext cx="308120" cy="3081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9" name="AutoShape 8" descr="Pázmány Esztergom - About | Facebook"/>
          <p:cNvSpPr>
            <a:spLocks noChangeAspect="1" noChangeArrowheads="1"/>
          </p:cNvSpPr>
          <p:nvPr/>
        </p:nvSpPr>
        <p:spPr bwMode="auto">
          <a:xfrm>
            <a:off x="155574" y="-144463"/>
            <a:ext cx="2880469" cy="288047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pic>
        <p:nvPicPr>
          <p:cNvPr id="2058" name="Picture 10" descr="https://www.eufa.org/images/unis/HUN/HU_Logo.jpg"/>
          <p:cNvPicPr>
            <a:picLocks noChangeAspect="1" noChangeArrowheads="1"/>
          </p:cNvPicPr>
          <p:nvPr/>
        </p:nvPicPr>
        <p:blipFill rotWithShape="1">
          <a:blip r:embed="rId3">
            <a:extLst>
              <a:ext uri="{28A0092B-C50C-407E-A947-70E740481C1C}">
                <a14:useLocalDpi xmlns:a14="http://schemas.microsoft.com/office/drawing/2010/main" val="0"/>
              </a:ext>
            </a:extLst>
          </a:blip>
          <a:srcRect l="36742" t="2374" r="34458" b="27148"/>
          <a:stretch/>
        </p:blipFill>
        <p:spPr bwMode="auto">
          <a:xfrm>
            <a:off x="169544" y="326715"/>
            <a:ext cx="1645920" cy="2262280"/>
          </a:xfrm>
          <a:prstGeom prst="rect">
            <a:avLst/>
          </a:prstGeom>
          <a:noFill/>
          <a:extLst>
            <a:ext uri="{909E8E84-426E-40DD-AFC4-6F175D3DCCD1}">
              <a14:hiddenFill xmlns:a14="http://schemas.microsoft.com/office/drawing/2010/main">
                <a:solidFill>
                  <a:srgbClr val="FFFFFF"/>
                </a:solidFill>
              </a14:hiddenFill>
            </a:ext>
          </a:extLst>
        </p:spPr>
      </p:pic>
      <p:sp>
        <p:nvSpPr>
          <p:cNvPr id="11" name="Téglalap 10"/>
          <p:cNvSpPr/>
          <p:nvPr/>
        </p:nvSpPr>
        <p:spPr>
          <a:xfrm>
            <a:off x="343833" y="5887631"/>
            <a:ext cx="1623060" cy="646331"/>
          </a:xfrm>
          <a:prstGeom prst="rect">
            <a:avLst/>
          </a:prstGeom>
          <a:solidFill>
            <a:schemeClr val="bg1"/>
          </a:solidFill>
        </p:spPr>
        <p:txBody>
          <a:bodyPr wrap="square">
            <a:spAutoFit/>
          </a:bodyPr>
          <a:lstStyle/>
          <a:p>
            <a:r>
              <a:rPr lang="hu-HU" sz="900" dirty="0">
                <a:solidFill>
                  <a:schemeClr val="bg1">
                    <a:lumMod val="65000"/>
                  </a:schemeClr>
                </a:solidFill>
                <a:latin typeface="Times New Roman" panose="02020603050405020304" pitchFamily="18" charset="0"/>
                <a:cs typeface="Times New Roman" panose="02020603050405020304" pitchFamily="18" charset="0"/>
              </a:rPr>
              <a:t>H-1088 Budapest, </a:t>
            </a:r>
          </a:p>
          <a:p>
            <a:r>
              <a:rPr lang="hu-HU" sz="900" dirty="0">
                <a:solidFill>
                  <a:schemeClr val="bg1">
                    <a:lumMod val="65000"/>
                  </a:schemeClr>
                </a:solidFill>
                <a:latin typeface="Times New Roman" panose="02020603050405020304" pitchFamily="18" charset="0"/>
                <a:cs typeface="Times New Roman" panose="02020603050405020304" pitchFamily="18" charset="0"/>
              </a:rPr>
              <a:t>Mikszáth Kálmán tér 1.</a:t>
            </a:r>
            <a:br>
              <a:rPr lang="hu-HU" sz="900" dirty="0">
                <a:solidFill>
                  <a:schemeClr val="bg1">
                    <a:lumMod val="65000"/>
                  </a:schemeClr>
                </a:solidFill>
                <a:latin typeface="Times New Roman" panose="02020603050405020304" pitchFamily="18" charset="0"/>
                <a:cs typeface="Times New Roman" panose="02020603050405020304" pitchFamily="18" charset="0"/>
              </a:rPr>
            </a:br>
            <a:r>
              <a:rPr lang="hu-HU" sz="900" dirty="0">
                <a:solidFill>
                  <a:schemeClr val="bg1">
                    <a:lumMod val="65000"/>
                  </a:schemeClr>
                </a:solidFill>
                <a:latin typeface="Times New Roman" panose="02020603050405020304" pitchFamily="18" charset="0"/>
                <a:cs typeface="Times New Roman" panose="02020603050405020304" pitchFamily="18" charset="0"/>
              </a:rPr>
              <a:t>https://btk.ppke.hu/en</a:t>
            </a:r>
            <a:br>
              <a:rPr lang="hu-HU" sz="900" dirty="0">
                <a:solidFill>
                  <a:schemeClr val="bg1">
                    <a:lumMod val="65000"/>
                  </a:schemeClr>
                </a:solidFill>
                <a:latin typeface="Times New Roman" panose="02020603050405020304" pitchFamily="18" charset="0"/>
                <a:cs typeface="Times New Roman" panose="02020603050405020304" pitchFamily="18" charset="0"/>
              </a:rPr>
            </a:br>
            <a:endParaRPr lang="hu-HU" sz="900" dirty="0">
              <a:solidFill>
                <a:schemeClr val="bg1">
                  <a:lumMod val="65000"/>
                </a:schemeClr>
              </a:solidFill>
            </a:endParaRPr>
          </a:p>
        </p:txBody>
      </p:sp>
      <p:sp>
        <p:nvSpPr>
          <p:cNvPr id="2" name="Téglalap 1"/>
          <p:cNvSpPr/>
          <p:nvPr/>
        </p:nvSpPr>
        <p:spPr>
          <a:xfrm>
            <a:off x="2202180" y="6087687"/>
            <a:ext cx="6129020" cy="246221"/>
          </a:xfrm>
          <a:prstGeom prst="rect">
            <a:avLst/>
          </a:prstGeom>
        </p:spPr>
        <p:txBody>
          <a:bodyPr wrap="square">
            <a:spAutoFit/>
          </a:bodyPr>
          <a:lstStyle/>
          <a:p>
            <a:r>
              <a:rPr lang="hu-HU" sz="1000" dirty="0" err="1">
                <a:latin typeface="Times New Roman" pitchFamily="18" charset="0"/>
                <a:cs typeface="Times New Roman" pitchFamily="18" charset="0"/>
              </a:rPr>
              <a:t>Source</a:t>
            </a:r>
            <a:r>
              <a:rPr lang="hu-HU" sz="1000" dirty="0">
                <a:latin typeface="Times New Roman" pitchFamily="18" charset="0"/>
                <a:cs typeface="Times New Roman" pitchFamily="18" charset="0"/>
              </a:rPr>
              <a:t>: HCSO, 2005 </a:t>
            </a:r>
            <a:r>
              <a:rPr lang="hu-HU" sz="1000" dirty="0">
                <a:latin typeface="Times New Roman" pitchFamily="18" charset="0"/>
                <a:cs typeface="Times New Roman" pitchFamily="18" charset="0"/>
                <a:hlinkClick r:id="rId4"/>
              </a:rPr>
              <a:t>http://www.ksh.hu/docs/hun/xftp/idoszaki/pdf/lakviszezr.pdf</a:t>
            </a:r>
            <a:endParaRPr lang="hu-HU" sz="1000" dirty="0">
              <a:latin typeface="Times New Roman" pitchFamily="18" charset="0"/>
              <a:cs typeface="Times New Roman" pitchFamily="18" charset="0"/>
            </a:endParaRPr>
          </a:p>
        </p:txBody>
      </p:sp>
    </p:spTree>
    <p:extLst>
      <p:ext uri="{BB962C8B-B14F-4D97-AF65-F5344CB8AC3E}">
        <p14:creationId xmlns:p14="http://schemas.microsoft.com/office/powerpoint/2010/main" val="4157583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Cím 5"/>
          <p:cNvSpPr>
            <a:spLocks noGrp="1"/>
          </p:cNvSpPr>
          <p:nvPr>
            <p:ph type="ctrTitle"/>
          </p:nvPr>
        </p:nvSpPr>
        <p:spPr>
          <a:xfrm>
            <a:off x="2895600" y="2096407"/>
            <a:ext cx="5562600" cy="1865994"/>
          </a:xfrm>
        </p:spPr>
        <p:txBody>
          <a:bodyPr anchor="t">
            <a:noAutofit/>
          </a:bodyPr>
          <a:lstStyle/>
          <a:p>
            <a:pPr algn="just"/>
            <a:r>
              <a:rPr lang="hu-HU" sz="1800" dirty="0">
                <a:solidFill>
                  <a:srgbClr val="414141"/>
                </a:solidFill>
                <a:latin typeface="Times New Roman" panose="02020603050405020304" pitchFamily="18" charset="0"/>
                <a:cs typeface="Times New Roman" panose="02020603050405020304" pitchFamily="18" charset="0"/>
                <a:sym typeface="Wingdings" panose="05000000000000000000" pitchFamily="2" charset="2"/>
              </a:rPr>
              <a:t>- </a:t>
            </a:r>
            <a:r>
              <a:rPr lang="hu-HU" sz="1800" dirty="0" err="1">
                <a:solidFill>
                  <a:srgbClr val="414141"/>
                </a:solidFill>
                <a:latin typeface="Times New Roman" panose="02020603050405020304" pitchFamily="18" charset="0"/>
                <a:cs typeface="Times New Roman" panose="02020603050405020304" pitchFamily="18" charset="0"/>
                <a:sym typeface="Wingdings" panose="05000000000000000000" pitchFamily="2" charset="2"/>
              </a:rPr>
              <a:t>Increasing</a:t>
            </a:r>
            <a:r>
              <a:rPr lang="hu-HU" sz="1800" dirty="0">
                <a:solidFill>
                  <a:srgbClr val="414141"/>
                </a:solidFill>
                <a:latin typeface="Times New Roman" panose="02020603050405020304" pitchFamily="18" charset="0"/>
                <a:cs typeface="Times New Roman" panose="02020603050405020304" pitchFamily="18" charset="0"/>
                <a:sym typeface="Wingdings" panose="05000000000000000000" pitchFamily="2" charset="2"/>
              </a:rPr>
              <a:t> </a:t>
            </a:r>
            <a:r>
              <a:rPr lang="hu-HU" sz="1800" dirty="0" err="1">
                <a:solidFill>
                  <a:srgbClr val="414141"/>
                </a:solidFill>
                <a:latin typeface="Times New Roman" panose="02020603050405020304" pitchFamily="18" charset="0"/>
                <a:cs typeface="Times New Roman" panose="02020603050405020304" pitchFamily="18" charset="0"/>
                <a:sym typeface="Wingdings" panose="05000000000000000000" pitchFamily="2" charset="2"/>
              </a:rPr>
              <a:t>housing</a:t>
            </a:r>
            <a:r>
              <a:rPr lang="hu-HU" sz="1800" dirty="0">
                <a:solidFill>
                  <a:srgbClr val="414141"/>
                </a:solidFill>
                <a:latin typeface="Times New Roman" panose="02020603050405020304" pitchFamily="18" charset="0"/>
                <a:cs typeface="Times New Roman" panose="02020603050405020304" pitchFamily="18" charset="0"/>
                <a:sym typeface="Wingdings" panose="05000000000000000000" pitchFamily="2" charset="2"/>
              </a:rPr>
              <a:t> </a:t>
            </a:r>
            <a:r>
              <a:rPr lang="hu-HU" sz="1800" dirty="0" err="1">
                <a:solidFill>
                  <a:srgbClr val="414141"/>
                </a:solidFill>
                <a:latin typeface="Times New Roman" panose="02020603050405020304" pitchFamily="18" charset="0"/>
                <a:cs typeface="Times New Roman" panose="02020603050405020304" pitchFamily="18" charset="0"/>
                <a:sym typeface="Wingdings" panose="05000000000000000000" pitchFamily="2" charset="2"/>
              </a:rPr>
              <a:t>prices</a:t>
            </a:r>
            <a:r>
              <a:rPr lang="hu-HU" sz="1800" dirty="0">
                <a:solidFill>
                  <a:srgbClr val="414141"/>
                </a:solidFill>
                <a:latin typeface="Times New Roman" panose="02020603050405020304" pitchFamily="18" charset="0"/>
                <a:cs typeface="Times New Roman" panose="02020603050405020304" pitchFamily="18" charset="0"/>
                <a:sym typeface="Wingdings" panose="05000000000000000000" pitchFamily="2" charset="2"/>
              </a:rPr>
              <a:t> </a:t>
            </a:r>
            <a:r>
              <a:rPr lang="hu-HU" sz="1800" dirty="0" err="1">
                <a:solidFill>
                  <a:srgbClr val="414141"/>
                </a:solidFill>
                <a:latin typeface="Times New Roman" panose="02020603050405020304" pitchFamily="18" charset="0"/>
                <a:cs typeface="Times New Roman" panose="02020603050405020304" pitchFamily="18" charset="0"/>
                <a:sym typeface="Wingdings" panose="05000000000000000000" pitchFamily="2" charset="2"/>
              </a:rPr>
              <a:t>above</a:t>
            </a:r>
            <a:r>
              <a:rPr lang="hu-HU" sz="1800" dirty="0">
                <a:solidFill>
                  <a:srgbClr val="414141"/>
                </a:solidFill>
                <a:latin typeface="Times New Roman" panose="02020603050405020304" pitchFamily="18" charset="0"/>
                <a:cs typeface="Times New Roman" panose="02020603050405020304" pitchFamily="18" charset="0"/>
                <a:sym typeface="Wingdings" panose="05000000000000000000" pitchFamily="2" charset="2"/>
              </a:rPr>
              <a:t> </a:t>
            </a:r>
            <a:r>
              <a:rPr lang="hu-HU" sz="1800" dirty="0" err="1">
                <a:solidFill>
                  <a:srgbClr val="414141"/>
                </a:solidFill>
                <a:latin typeface="Times New Roman" panose="02020603050405020304" pitchFamily="18" charset="0"/>
                <a:cs typeface="Times New Roman" panose="02020603050405020304" pitchFamily="18" charset="0"/>
                <a:sym typeface="Wingdings" panose="05000000000000000000" pitchFamily="2" charset="2"/>
              </a:rPr>
              <a:t>inflation</a:t>
            </a:r>
            <a:br>
              <a:rPr lang="hu-HU" sz="1800" dirty="0">
                <a:solidFill>
                  <a:srgbClr val="414141"/>
                </a:solidFill>
                <a:latin typeface="Times New Roman" panose="02020603050405020304" pitchFamily="18" charset="0"/>
                <a:cs typeface="Times New Roman" panose="02020603050405020304" pitchFamily="18" charset="0"/>
                <a:sym typeface="Wingdings" panose="05000000000000000000" pitchFamily="2" charset="2"/>
              </a:rPr>
            </a:br>
            <a:r>
              <a:rPr lang="hu-HU" sz="1800" dirty="0">
                <a:solidFill>
                  <a:srgbClr val="414141"/>
                </a:solidFill>
                <a:latin typeface="Times New Roman" panose="02020603050405020304" pitchFamily="18" charset="0"/>
                <a:cs typeface="Times New Roman" panose="02020603050405020304" pitchFamily="18" charset="0"/>
                <a:sym typeface="Wingdings" panose="05000000000000000000" pitchFamily="2" charset="2"/>
              </a:rPr>
              <a:t>-      </a:t>
            </a:r>
            <a:r>
              <a:rPr lang="hu-HU" sz="1800" dirty="0" err="1">
                <a:solidFill>
                  <a:srgbClr val="414141"/>
                </a:solidFill>
                <a:latin typeface="Times New Roman" panose="02020603050405020304" pitchFamily="18" charset="0"/>
                <a:cs typeface="Times New Roman" panose="02020603050405020304" pitchFamily="18" charset="0"/>
                <a:sym typeface="Wingdings" panose="05000000000000000000" pitchFamily="2" charset="2"/>
              </a:rPr>
              <a:t>Average</a:t>
            </a:r>
            <a:r>
              <a:rPr lang="hu-HU" sz="1800" dirty="0">
                <a:solidFill>
                  <a:srgbClr val="414141"/>
                </a:solidFill>
                <a:latin typeface="Times New Roman" panose="02020603050405020304" pitchFamily="18" charset="0"/>
                <a:cs typeface="Times New Roman" panose="02020603050405020304" pitchFamily="18" charset="0"/>
                <a:sym typeface="Wingdings" panose="05000000000000000000" pitchFamily="2" charset="2"/>
              </a:rPr>
              <a:t> </a:t>
            </a:r>
            <a:r>
              <a:rPr lang="hu-HU" sz="1800" dirty="0" err="1">
                <a:solidFill>
                  <a:srgbClr val="414141"/>
                </a:solidFill>
                <a:latin typeface="Times New Roman" panose="02020603050405020304" pitchFamily="18" charset="0"/>
                <a:cs typeface="Times New Roman" panose="02020603050405020304" pitchFamily="18" charset="0"/>
                <a:sym typeface="Wingdings" panose="05000000000000000000" pitchFamily="2" charset="2"/>
              </a:rPr>
              <a:t>price</a:t>
            </a:r>
            <a:r>
              <a:rPr lang="hu-HU" sz="1800" dirty="0">
                <a:solidFill>
                  <a:srgbClr val="414141"/>
                </a:solidFill>
                <a:latin typeface="Times New Roman" panose="02020603050405020304" pitchFamily="18" charset="0"/>
                <a:cs typeface="Times New Roman" panose="02020603050405020304" pitchFamily="18" charset="0"/>
                <a:sym typeface="Wingdings" panose="05000000000000000000" pitchFamily="2" charset="2"/>
              </a:rPr>
              <a:t> of a </a:t>
            </a:r>
            <a:r>
              <a:rPr lang="hu-HU" sz="1800" dirty="0" err="1">
                <a:solidFill>
                  <a:srgbClr val="414141"/>
                </a:solidFill>
                <a:latin typeface="Times New Roman" panose="02020603050405020304" pitchFamily="18" charset="0"/>
                <a:cs typeface="Times New Roman" panose="02020603050405020304" pitchFamily="18" charset="0"/>
                <a:sym typeface="Wingdings" panose="05000000000000000000" pitchFamily="2" charset="2"/>
              </a:rPr>
              <a:t>flat</a:t>
            </a:r>
            <a:r>
              <a:rPr lang="hu-HU" sz="1800" dirty="0">
                <a:solidFill>
                  <a:srgbClr val="414141"/>
                </a:solidFill>
                <a:latin typeface="Times New Roman" panose="02020603050405020304" pitchFamily="18" charset="0"/>
                <a:cs typeface="Times New Roman" panose="02020603050405020304" pitchFamily="18" charset="0"/>
                <a:sym typeface="Wingdings" panose="05000000000000000000" pitchFamily="2" charset="2"/>
              </a:rPr>
              <a:t>/house: 9.3 </a:t>
            </a:r>
            <a:r>
              <a:rPr lang="hu-HU" sz="1800" dirty="0" err="1">
                <a:solidFill>
                  <a:srgbClr val="414141"/>
                </a:solidFill>
                <a:latin typeface="Times New Roman" panose="02020603050405020304" pitchFamily="18" charset="0"/>
                <a:cs typeface="Times New Roman" panose="02020603050405020304" pitchFamily="18" charset="0"/>
                <a:sym typeface="Wingdings" panose="05000000000000000000" pitchFamily="2" charset="2"/>
              </a:rPr>
              <a:t>million</a:t>
            </a:r>
            <a:r>
              <a:rPr lang="hu-HU" sz="1800" dirty="0">
                <a:solidFill>
                  <a:srgbClr val="414141"/>
                </a:solidFill>
                <a:latin typeface="Times New Roman" panose="02020603050405020304" pitchFamily="18" charset="0"/>
                <a:cs typeface="Times New Roman" panose="02020603050405020304" pitchFamily="18" charset="0"/>
                <a:sym typeface="Wingdings" panose="05000000000000000000" pitchFamily="2" charset="2"/>
              </a:rPr>
              <a:t> HUF (2003) = 37.8 </a:t>
            </a:r>
            <a:r>
              <a:rPr lang="hu-HU" sz="1800" dirty="0" err="1">
                <a:solidFill>
                  <a:srgbClr val="414141"/>
                </a:solidFill>
                <a:latin typeface="Times New Roman" panose="02020603050405020304" pitchFamily="18" charset="0"/>
                <a:cs typeface="Times New Roman" panose="02020603050405020304" pitchFamily="18" charset="0"/>
                <a:sym typeface="Wingdings" panose="05000000000000000000" pitchFamily="2" charset="2"/>
              </a:rPr>
              <a:t>thousand</a:t>
            </a:r>
            <a:r>
              <a:rPr lang="hu-HU" sz="1800" dirty="0">
                <a:solidFill>
                  <a:srgbClr val="414141"/>
                </a:solidFill>
                <a:latin typeface="Times New Roman" panose="02020603050405020304" pitchFamily="18" charset="0"/>
                <a:cs typeface="Times New Roman" panose="02020603050405020304" pitchFamily="18" charset="0"/>
                <a:sym typeface="Wingdings" panose="05000000000000000000" pitchFamily="2" charset="2"/>
              </a:rPr>
              <a:t> EUR</a:t>
            </a:r>
            <a:endParaRPr lang="hu-HU" sz="1800" dirty="0">
              <a:solidFill>
                <a:srgbClr val="414141"/>
              </a:solidFill>
              <a:latin typeface="Times New Roman" panose="02020603050405020304" pitchFamily="18" charset="0"/>
              <a:cs typeface="Times New Roman" panose="02020603050405020304" pitchFamily="18" charset="0"/>
            </a:endParaRPr>
          </a:p>
        </p:txBody>
      </p:sp>
      <p:sp>
        <p:nvSpPr>
          <p:cNvPr id="7" name="Cím 5"/>
          <p:cNvSpPr txBox="1">
            <a:spLocks/>
          </p:cNvSpPr>
          <p:nvPr/>
        </p:nvSpPr>
        <p:spPr>
          <a:xfrm>
            <a:off x="2895600" y="808812"/>
            <a:ext cx="5562600" cy="83982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hu-HU" sz="2700" dirty="0" err="1">
                <a:solidFill>
                  <a:srgbClr val="414141"/>
                </a:solidFill>
                <a:latin typeface="Times New Roman" panose="02020603050405020304" pitchFamily="18" charset="0"/>
                <a:cs typeface="Times New Roman" panose="02020603050405020304" pitchFamily="18" charset="0"/>
              </a:rPr>
              <a:t>Housing</a:t>
            </a:r>
            <a:r>
              <a:rPr lang="hu-HU" sz="2700" dirty="0">
                <a:solidFill>
                  <a:srgbClr val="414141"/>
                </a:solidFill>
                <a:latin typeface="Times New Roman" panose="02020603050405020304" pitchFamily="18" charset="0"/>
                <a:cs typeface="Times New Roman" panose="02020603050405020304" pitchFamily="18" charset="0"/>
              </a:rPr>
              <a:t> </a:t>
            </a:r>
            <a:r>
              <a:rPr lang="hu-HU" sz="2700" dirty="0" err="1">
                <a:solidFill>
                  <a:srgbClr val="414141"/>
                </a:solidFill>
                <a:latin typeface="Times New Roman" panose="02020603050405020304" pitchFamily="18" charset="0"/>
                <a:cs typeface="Times New Roman" panose="02020603050405020304" pitchFamily="18" charset="0"/>
              </a:rPr>
              <a:t>conditions</a:t>
            </a:r>
            <a:r>
              <a:rPr lang="hu-HU" sz="2700" dirty="0">
                <a:solidFill>
                  <a:srgbClr val="414141"/>
                </a:solidFill>
                <a:latin typeface="Times New Roman" panose="02020603050405020304" pitchFamily="18" charset="0"/>
                <a:cs typeface="Times New Roman" panose="02020603050405020304" pitchFamily="18" charset="0"/>
              </a:rPr>
              <a:t> </a:t>
            </a:r>
            <a:r>
              <a:rPr lang="hu-HU" sz="2700" dirty="0" err="1">
                <a:solidFill>
                  <a:srgbClr val="414141"/>
                </a:solidFill>
                <a:latin typeface="Times New Roman" panose="02020603050405020304" pitchFamily="18" charset="0"/>
                <a:cs typeface="Times New Roman" panose="02020603050405020304" pitchFamily="18" charset="0"/>
              </a:rPr>
              <a:t>at</a:t>
            </a:r>
            <a:r>
              <a:rPr lang="hu-HU" sz="2700" dirty="0">
                <a:solidFill>
                  <a:srgbClr val="414141"/>
                </a:solidFill>
                <a:latin typeface="Times New Roman" panose="02020603050405020304" pitchFamily="18" charset="0"/>
                <a:cs typeface="Times New Roman" panose="02020603050405020304" pitchFamily="18" charset="0"/>
              </a:rPr>
              <a:t> </a:t>
            </a:r>
            <a:r>
              <a:rPr lang="hu-HU" sz="2700" dirty="0" err="1">
                <a:solidFill>
                  <a:srgbClr val="414141"/>
                </a:solidFill>
                <a:latin typeface="Times New Roman" panose="02020603050405020304" pitchFamily="18" charset="0"/>
                <a:cs typeface="Times New Roman" panose="02020603050405020304" pitchFamily="18" charset="0"/>
              </a:rPr>
              <a:t>the</a:t>
            </a:r>
            <a:r>
              <a:rPr lang="hu-HU" sz="2700" dirty="0">
                <a:solidFill>
                  <a:srgbClr val="414141"/>
                </a:solidFill>
                <a:latin typeface="Times New Roman" panose="02020603050405020304" pitchFamily="18" charset="0"/>
                <a:cs typeface="Times New Roman" panose="02020603050405020304" pitchFamily="18" charset="0"/>
              </a:rPr>
              <a:t> </a:t>
            </a:r>
            <a:r>
              <a:rPr lang="hu-HU" sz="2700" dirty="0" err="1">
                <a:solidFill>
                  <a:srgbClr val="414141"/>
                </a:solidFill>
                <a:latin typeface="Times New Roman" panose="02020603050405020304" pitchFamily="18" charset="0"/>
                <a:cs typeface="Times New Roman" panose="02020603050405020304" pitchFamily="18" charset="0"/>
              </a:rPr>
              <a:t>turn</a:t>
            </a:r>
            <a:r>
              <a:rPr lang="hu-HU" sz="2700" dirty="0">
                <a:solidFill>
                  <a:srgbClr val="414141"/>
                </a:solidFill>
                <a:latin typeface="Times New Roman" panose="02020603050405020304" pitchFamily="18" charset="0"/>
                <a:cs typeface="Times New Roman" panose="02020603050405020304" pitchFamily="18" charset="0"/>
              </a:rPr>
              <a:t> of </a:t>
            </a:r>
            <a:r>
              <a:rPr lang="hu-HU" sz="2700" dirty="0" err="1">
                <a:solidFill>
                  <a:srgbClr val="414141"/>
                </a:solidFill>
                <a:latin typeface="Times New Roman" panose="02020603050405020304" pitchFamily="18" charset="0"/>
                <a:cs typeface="Times New Roman" panose="02020603050405020304" pitchFamily="18" charset="0"/>
              </a:rPr>
              <a:t>the</a:t>
            </a:r>
            <a:r>
              <a:rPr lang="hu-HU" sz="2700" dirty="0">
                <a:solidFill>
                  <a:srgbClr val="414141"/>
                </a:solidFill>
                <a:latin typeface="Times New Roman" panose="02020603050405020304" pitchFamily="18" charset="0"/>
                <a:cs typeface="Times New Roman" panose="02020603050405020304" pitchFamily="18" charset="0"/>
              </a:rPr>
              <a:t> </a:t>
            </a:r>
            <a:r>
              <a:rPr lang="hu-HU" sz="2700" dirty="0" err="1">
                <a:solidFill>
                  <a:srgbClr val="414141"/>
                </a:solidFill>
                <a:latin typeface="Times New Roman" panose="02020603050405020304" pitchFamily="18" charset="0"/>
                <a:cs typeface="Times New Roman" panose="02020603050405020304" pitchFamily="18" charset="0"/>
              </a:rPr>
              <a:t>century</a:t>
            </a:r>
            <a:r>
              <a:rPr lang="hu-HU" sz="2700" dirty="0">
                <a:solidFill>
                  <a:srgbClr val="414141"/>
                </a:solidFill>
                <a:latin typeface="Times New Roman" panose="02020603050405020304" pitchFamily="18" charset="0"/>
                <a:cs typeface="Times New Roman" panose="02020603050405020304" pitchFamily="18" charset="0"/>
              </a:rPr>
              <a:t> (2001) 2/2</a:t>
            </a:r>
          </a:p>
        </p:txBody>
      </p:sp>
      <p:sp>
        <p:nvSpPr>
          <p:cNvPr id="3" name="AutoShape 4" descr="Pázmány Esztergom - About | Facebook"/>
          <p:cNvSpPr>
            <a:spLocks noChangeAspect="1" noChangeArrowheads="1"/>
          </p:cNvSpPr>
          <p:nvPr/>
        </p:nvSpPr>
        <p:spPr bwMode="auto">
          <a:xfrm>
            <a:off x="-21904830" y="18594"/>
            <a:ext cx="308120" cy="3081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9" name="AutoShape 8" descr="Pázmány Esztergom - About | Facebook"/>
          <p:cNvSpPr>
            <a:spLocks noChangeAspect="1" noChangeArrowheads="1"/>
          </p:cNvSpPr>
          <p:nvPr/>
        </p:nvSpPr>
        <p:spPr bwMode="auto">
          <a:xfrm>
            <a:off x="155574" y="-144463"/>
            <a:ext cx="2880469" cy="288047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pic>
        <p:nvPicPr>
          <p:cNvPr id="2058" name="Picture 10" descr="https://www.eufa.org/images/unis/HUN/HU_Logo.jpg"/>
          <p:cNvPicPr>
            <a:picLocks noChangeAspect="1" noChangeArrowheads="1"/>
          </p:cNvPicPr>
          <p:nvPr/>
        </p:nvPicPr>
        <p:blipFill rotWithShape="1">
          <a:blip r:embed="rId3">
            <a:extLst>
              <a:ext uri="{28A0092B-C50C-407E-A947-70E740481C1C}">
                <a14:useLocalDpi xmlns:a14="http://schemas.microsoft.com/office/drawing/2010/main" val="0"/>
              </a:ext>
            </a:extLst>
          </a:blip>
          <a:srcRect l="36742" t="2374" r="34458" b="27148"/>
          <a:stretch/>
        </p:blipFill>
        <p:spPr bwMode="auto">
          <a:xfrm>
            <a:off x="348933" y="517499"/>
            <a:ext cx="1645920" cy="2262280"/>
          </a:xfrm>
          <a:prstGeom prst="rect">
            <a:avLst/>
          </a:prstGeom>
          <a:noFill/>
          <a:extLst>
            <a:ext uri="{909E8E84-426E-40DD-AFC4-6F175D3DCCD1}">
              <a14:hiddenFill xmlns:a14="http://schemas.microsoft.com/office/drawing/2010/main">
                <a:solidFill>
                  <a:srgbClr val="FFFFFF"/>
                </a:solidFill>
              </a14:hiddenFill>
            </a:ext>
          </a:extLst>
        </p:spPr>
      </p:pic>
      <p:sp>
        <p:nvSpPr>
          <p:cNvPr id="11" name="Téglalap 10"/>
          <p:cNvSpPr/>
          <p:nvPr/>
        </p:nvSpPr>
        <p:spPr>
          <a:xfrm>
            <a:off x="259977" y="5912511"/>
            <a:ext cx="1623060" cy="646331"/>
          </a:xfrm>
          <a:prstGeom prst="rect">
            <a:avLst/>
          </a:prstGeom>
          <a:solidFill>
            <a:schemeClr val="bg1"/>
          </a:solidFill>
        </p:spPr>
        <p:txBody>
          <a:bodyPr wrap="square">
            <a:spAutoFit/>
          </a:bodyPr>
          <a:lstStyle/>
          <a:p>
            <a:r>
              <a:rPr lang="hu-HU" sz="900" dirty="0">
                <a:solidFill>
                  <a:schemeClr val="bg1">
                    <a:lumMod val="65000"/>
                  </a:schemeClr>
                </a:solidFill>
                <a:latin typeface="Times New Roman" panose="02020603050405020304" pitchFamily="18" charset="0"/>
                <a:cs typeface="Times New Roman" panose="02020603050405020304" pitchFamily="18" charset="0"/>
              </a:rPr>
              <a:t>H-1088 Budapest, </a:t>
            </a:r>
          </a:p>
          <a:p>
            <a:r>
              <a:rPr lang="hu-HU" sz="900" dirty="0">
                <a:solidFill>
                  <a:schemeClr val="bg1">
                    <a:lumMod val="65000"/>
                  </a:schemeClr>
                </a:solidFill>
                <a:latin typeface="Times New Roman" panose="02020603050405020304" pitchFamily="18" charset="0"/>
                <a:cs typeface="Times New Roman" panose="02020603050405020304" pitchFamily="18" charset="0"/>
              </a:rPr>
              <a:t>Mikszáth Kálmán tér 1.</a:t>
            </a:r>
            <a:br>
              <a:rPr lang="hu-HU" sz="900" dirty="0">
                <a:solidFill>
                  <a:schemeClr val="bg1">
                    <a:lumMod val="65000"/>
                  </a:schemeClr>
                </a:solidFill>
                <a:latin typeface="Times New Roman" panose="02020603050405020304" pitchFamily="18" charset="0"/>
                <a:cs typeface="Times New Roman" panose="02020603050405020304" pitchFamily="18" charset="0"/>
              </a:rPr>
            </a:br>
            <a:r>
              <a:rPr lang="hu-HU" sz="900" dirty="0">
                <a:solidFill>
                  <a:schemeClr val="bg1">
                    <a:lumMod val="65000"/>
                  </a:schemeClr>
                </a:solidFill>
                <a:latin typeface="Times New Roman" panose="02020603050405020304" pitchFamily="18" charset="0"/>
                <a:cs typeface="Times New Roman" panose="02020603050405020304" pitchFamily="18" charset="0"/>
              </a:rPr>
              <a:t>https://btk.ppke.hu/en</a:t>
            </a:r>
            <a:br>
              <a:rPr lang="hu-HU" sz="900" dirty="0">
                <a:solidFill>
                  <a:schemeClr val="bg1">
                    <a:lumMod val="65000"/>
                  </a:schemeClr>
                </a:solidFill>
                <a:latin typeface="Times New Roman" panose="02020603050405020304" pitchFamily="18" charset="0"/>
                <a:cs typeface="Times New Roman" panose="02020603050405020304" pitchFamily="18" charset="0"/>
              </a:rPr>
            </a:br>
            <a:endParaRPr lang="hu-HU" sz="900" dirty="0">
              <a:solidFill>
                <a:schemeClr val="bg1">
                  <a:lumMod val="65000"/>
                </a:schemeClr>
              </a:solidFill>
            </a:endParaRP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6593" t="22537" r="25071" b="9659"/>
          <a:stretch/>
        </p:blipFill>
        <p:spPr bwMode="auto">
          <a:xfrm>
            <a:off x="2895600" y="3032245"/>
            <a:ext cx="5101709" cy="3333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711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503" y="0"/>
            <a:ext cx="9144000" cy="6858000"/>
          </a:xfrm>
          <a:prstGeom prst="rect">
            <a:avLst/>
          </a:prstGeom>
        </p:spPr>
      </p:pic>
      <p:sp>
        <p:nvSpPr>
          <p:cNvPr id="7" name="Cím 5"/>
          <p:cNvSpPr txBox="1">
            <a:spLocks/>
          </p:cNvSpPr>
          <p:nvPr/>
        </p:nvSpPr>
        <p:spPr>
          <a:xfrm>
            <a:off x="2414109" y="296851"/>
            <a:ext cx="5562600" cy="83982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hu-HU" sz="2700" dirty="0" err="1">
                <a:solidFill>
                  <a:srgbClr val="414141"/>
                </a:solidFill>
                <a:latin typeface="Times New Roman" panose="02020603050405020304" pitchFamily="18" charset="0"/>
                <a:cs typeface="Times New Roman" panose="02020603050405020304" pitchFamily="18" charset="0"/>
              </a:rPr>
              <a:t>Housing</a:t>
            </a:r>
            <a:r>
              <a:rPr lang="hu-HU" sz="2700" dirty="0">
                <a:solidFill>
                  <a:srgbClr val="414141"/>
                </a:solidFill>
                <a:latin typeface="Times New Roman" panose="02020603050405020304" pitchFamily="18" charset="0"/>
                <a:cs typeface="Times New Roman" panose="02020603050405020304" pitchFamily="18" charset="0"/>
              </a:rPr>
              <a:t> </a:t>
            </a:r>
            <a:r>
              <a:rPr lang="hu-HU" sz="2700" dirty="0" err="1">
                <a:solidFill>
                  <a:srgbClr val="414141"/>
                </a:solidFill>
                <a:latin typeface="Times New Roman" panose="02020603050405020304" pitchFamily="18" charset="0"/>
                <a:cs typeface="Times New Roman" panose="02020603050405020304" pitchFamily="18" charset="0"/>
              </a:rPr>
              <a:t>subsidy</a:t>
            </a:r>
            <a:r>
              <a:rPr lang="hu-HU" sz="2700" dirty="0">
                <a:solidFill>
                  <a:srgbClr val="414141"/>
                </a:solidFill>
                <a:latin typeface="Times New Roman" panose="02020603050405020304" pitchFamily="18" charset="0"/>
                <a:cs typeface="Times New Roman" panose="02020603050405020304" pitchFamily="18" charset="0"/>
              </a:rPr>
              <a:t> (CSOK) in Hungary</a:t>
            </a:r>
          </a:p>
        </p:txBody>
      </p:sp>
      <p:sp>
        <p:nvSpPr>
          <p:cNvPr id="3" name="AutoShape 4" descr="Pázmány Esztergom - About | Facebook"/>
          <p:cNvSpPr>
            <a:spLocks noChangeAspect="1" noChangeArrowheads="1"/>
          </p:cNvSpPr>
          <p:nvPr/>
        </p:nvSpPr>
        <p:spPr bwMode="auto">
          <a:xfrm>
            <a:off x="-21904830" y="18594"/>
            <a:ext cx="308120" cy="3081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9" name="AutoShape 8" descr="Pázmány Esztergom - About | Facebook"/>
          <p:cNvSpPr>
            <a:spLocks noChangeAspect="1" noChangeArrowheads="1"/>
          </p:cNvSpPr>
          <p:nvPr/>
        </p:nvSpPr>
        <p:spPr bwMode="auto">
          <a:xfrm>
            <a:off x="155574" y="-144463"/>
            <a:ext cx="2880469" cy="288047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pic>
        <p:nvPicPr>
          <p:cNvPr id="2058" name="Picture 10" descr="https://www.eufa.org/images/unis/HUN/HU_Logo.jpg"/>
          <p:cNvPicPr>
            <a:picLocks noChangeAspect="1" noChangeArrowheads="1"/>
          </p:cNvPicPr>
          <p:nvPr/>
        </p:nvPicPr>
        <p:blipFill rotWithShape="1">
          <a:blip r:embed="rId3">
            <a:extLst>
              <a:ext uri="{28A0092B-C50C-407E-A947-70E740481C1C}">
                <a14:useLocalDpi xmlns:a14="http://schemas.microsoft.com/office/drawing/2010/main" val="0"/>
              </a:ext>
            </a:extLst>
          </a:blip>
          <a:srcRect l="36742" t="2374" r="34458" b="27148"/>
          <a:stretch/>
        </p:blipFill>
        <p:spPr bwMode="auto">
          <a:xfrm>
            <a:off x="106680" y="326715"/>
            <a:ext cx="1645920" cy="2262280"/>
          </a:xfrm>
          <a:prstGeom prst="rect">
            <a:avLst/>
          </a:prstGeom>
          <a:noFill/>
          <a:extLst>
            <a:ext uri="{909E8E84-426E-40DD-AFC4-6F175D3DCCD1}">
              <a14:hiddenFill xmlns:a14="http://schemas.microsoft.com/office/drawing/2010/main">
                <a:solidFill>
                  <a:srgbClr val="FFFFFF"/>
                </a:solidFill>
              </a14:hiddenFill>
            </a:ext>
          </a:extLst>
        </p:spPr>
      </p:pic>
      <p:sp>
        <p:nvSpPr>
          <p:cNvPr id="11" name="Téglalap 10"/>
          <p:cNvSpPr/>
          <p:nvPr/>
        </p:nvSpPr>
        <p:spPr>
          <a:xfrm>
            <a:off x="129540" y="5921475"/>
            <a:ext cx="1623060" cy="646331"/>
          </a:xfrm>
          <a:prstGeom prst="rect">
            <a:avLst/>
          </a:prstGeom>
          <a:solidFill>
            <a:schemeClr val="bg1"/>
          </a:solidFill>
        </p:spPr>
        <p:txBody>
          <a:bodyPr wrap="square">
            <a:spAutoFit/>
          </a:bodyPr>
          <a:lstStyle/>
          <a:p>
            <a:r>
              <a:rPr lang="hu-HU" sz="900" dirty="0">
                <a:solidFill>
                  <a:schemeClr val="bg1">
                    <a:lumMod val="65000"/>
                  </a:schemeClr>
                </a:solidFill>
                <a:latin typeface="Times New Roman" panose="02020603050405020304" pitchFamily="18" charset="0"/>
                <a:cs typeface="Times New Roman" panose="02020603050405020304" pitchFamily="18" charset="0"/>
              </a:rPr>
              <a:t>H-1088 Budapest, </a:t>
            </a:r>
          </a:p>
          <a:p>
            <a:r>
              <a:rPr lang="hu-HU" sz="900" dirty="0">
                <a:solidFill>
                  <a:schemeClr val="bg1">
                    <a:lumMod val="65000"/>
                  </a:schemeClr>
                </a:solidFill>
                <a:latin typeface="Times New Roman" panose="02020603050405020304" pitchFamily="18" charset="0"/>
                <a:cs typeface="Times New Roman" panose="02020603050405020304" pitchFamily="18" charset="0"/>
              </a:rPr>
              <a:t>Mikszáth Kálmán tér 1.</a:t>
            </a:r>
            <a:br>
              <a:rPr lang="hu-HU" sz="900" dirty="0">
                <a:solidFill>
                  <a:schemeClr val="bg1">
                    <a:lumMod val="65000"/>
                  </a:schemeClr>
                </a:solidFill>
                <a:latin typeface="Times New Roman" panose="02020603050405020304" pitchFamily="18" charset="0"/>
                <a:cs typeface="Times New Roman" panose="02020603050405020304" pitchFamily="18" charset="0"/>
              </a:rPr>
            </a:br>
            <a:r>
              <a:rPr lang="hu-HU" sz="900" dirty="0">
                <a:solidFill>
                  <a:schemeClr val="bg1">
                    <a:lumMod val="65000"/>
                  </a:schemeClr>
                </a:solidFill>
                <a:latin typeface="Times New Roman" panose="02020603050405020304" pitchFamily="18" charset="0"/>
                <a:cs typeface="Times New Roman" panose="02020603050405020304" pitchFamily="18" charset="0"/>
              </a:rPr>
              <a:t>https://btk.ppke.hu/en</a:t>
            </a:r>
            <a:br>
              <a:rPr lang="hu-HU" sz="900" dirty="0">
                <a:solidFill>
                  <a:schemeClr val="bg1">
                    <a:lumMod val="65000"/>
                  </a:schemeClr>
                </a:solidFill>
                <a:latin typeface="Times New Roman" panose="02020603050405020304" pitchFamily="18" charset="0"/>
                <a:cs typeface="Times New Roman" panose="02020603050405020304" pitchFamily="18" charset="0"/>
              </a:rPr>
            </a:br>
            <a:endParaRPr lang="hu-HU" sz="900" dirty="0">
              <a:solidFill>
                <a:schemeClr val="bg1">
                  <a:lumMod val="65000"/>
                </a:schemeClr>
              </a:solidFill>
            </a:endParaRPr>
          </a:p>
        </p:txBody>
      </p:sp>
      <p:sp>
        <p:nvSpPr>
          <p:cNvPr id="2" name="Téglalap 1"/>
          <p:cNvSpPr/>
          <p:nvPr/>
        </p:nvSpPr>
        <p:spPr>
          <a:xfrm>
            <a:off x="2279091" y="993243"/>
            <a:ext cx="6448089" cy="4675126"/>
          </a:xfrm>
          <a:prstGeom prst="rect">
            <a:avLst/>
          </a:prstGeom>
        </p:spPr>
        <p:txBody>
          <a:bodyPr wrap="square">
            <a:spAutoFit/>
          </a:bodyPr>
          <a:lstStyle/>
          <a:p>
            <a:pPr algn="just">
              <a:lnSpc>
                <a:spcPct val="115000"/>
              </a:lnSpc>
              <a:spcAft>
                <a:spcPts val="0"/>
              </a:spcAft>
            </a:pPr>
            <a:r>
              <a:rPr lang="en-GB" sz="1600" dirty="0">
                <a:latin typeface="Times New Roman" panose="02020603050405020304" pitchFamily="18" charset="0"/>
                <a:ea typeface="Times New Roman" panose="02020603050405020304" pitchFamily="18" charset="0"/>
                <a:cs typeface="Times New Roman" panose="02020603050405020304" pitchFamily="18" charset="0"/>
              </a:rPr>
              <a:t>The</a:t>
            </a:r>
            <a:r>
              <a:rPr lang="hu-HU" sz="1600" dirty="0">
                <a:latin typeface="Times New Roman" panose="02020603050405020304" pitchFamily="18" charset="0"/>
                <a:ea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ea typeface="Times New Roman" panose="02020603050405020304" pitchFamily="18" charset="0"/>
                <a:cs typeface="Times New Roman" panose="02020603050405020304" pitchFamily="18" charset="0"/>
              </a:rPr>
              <a:t>aims</a:t>
            </a:r>
            <a:r>
              <a:rPr lang="hu-HU" sz="1600" dirty="0">
                <a:latin typeface="Times New Roman" panose="02020603050405020304" pitchFamily="18" charset="0"/>
                <a:ea typeface="Times New Roman" panose="02020603050405020304" pitchFamily="18" charset="0"/>
                <a:cs typeface="Times New Roman" panose="02020603050405020304" pitchFamily="18" charset="0"/>
              </a:rPr>
              <a:t> of</a:t>
            </a:r>
            <a:r>
              <a:rPr lang="en-GB"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1600" b="1" dirty="0">
                <a:latin typeface="Times New Roman" panose="02020603050405020304" pitchFamily="18" charset="0"/>
                <a:ea typeface="Times New Roman" panose="02020603050405020304" pitchFamily="18" charset="0"/>
                <a:cs typeface="Times New Roman" panose="02020603050405020304" pitchFamily="18" charset="0"/>
              </a:rPr>
              <a:t>the CSOK scheme</a:t>
            </a:r>
            <a:r>
              <a:rPr lang="hu-HU"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hu-HU" sz="1600" b="1" dirty="0" err="1">
                <a:latin typeface="Times New Roman" panose="02020603050405020304" pitchFamily="18" charset="0"/>
                <a:ea typeface="Times New Roman" panose="02020603050405020304" pitchFamily="18" charset="0"/>
                <a:cs typeface="Times New Roman" panose="02020603050405020304" pitchFamily="18" charset="0"/>
              </a:rPr>
              <a:t>launched</a:t>
            </a:r>
            <a:r>
              <a:rPr lang="en-GB" sz="1600" b="1" dirty="0">
                <a:latin typeface="Times New Roman" panose="02020603050405020304" pitchFamily="18" charset="0"/>
                <a:ea typeface="Times New Roman" panose="02020603050405020304" pitchFamily="18" charset="0"/>
                <a:cs typeface="Times New Roman" panose="02020603050405020304" pitchFamily="18" charset="0"/>
              </a:rPr>
              <a:t> in July 2015</a:t>
            </a:r>
            <a:r>
              <a:rPr lang="en-GB" sz="1600" dirty="0">
                <a:latin typeface="Times New Roman" panose="02020603050405020304" pitchFamily="18" charset="0"/>
                <a:ea typeface="Times New Roman" panose="02020603050405020304" pitchFamily="18" charset="0"/>
                <a:cs typeface="Times New Roman" panose="02020603050405020304" pitchFamily="18" charset="0"/>
              </a:rPr>
              <a:t>. </a:t>
            </a:r>
            <a:endParaRPr lang="hu-HU" sz="16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hu-HU" sz="1400" i="1" dirty="0">
                <a:latin typeface="Times New Roman" panose="02020603050405020304" pitchFamily="18" charset="0"/>
                <a:ea typeface="Times New Roman" panose="02020603050405020304" pitchFamily="18" charset="0"/>
                <a:cs typeface="Times New Roman" panose="02020603050405020304" pitchFamily="18" charset="0"/>
              </a:rPr>
              <a:t>(</a:t>
            </a:r>
            <a:r>
              <a:rPr lang="hu-HU" sz="1400" i="1" dirty="0" err="1">
                <a:latin typeface="Times New Roman" panose="02020603050405020304" pitchFamily="18" charset="0"/>
                <a:ea typeface="Times New Roman" panose="02020603050405020304" pitchFamily="18" charset="0"/>
                <a:cs typeface="Times New Roman" panose="02020603050405020304" pitchFamily="18" charset="0"/>
              </a:rPr>
              <a:t>Background</a:t>
            </a:r>
            <a:r>
              <a:rPr lang="hu-HU" sz="1400" i="1" dirty="0">
                <a:latin typeface="Times New Roman" panose="02020603050405020304" pitchFamily="18" charset="0"/>
                <a:ea typeface="Times New Roman" panose="02020603050405020304" pitchFamily="18" charset="0"/>
                <a:cs typeface="Times New Roman" panose="02020603050405020304" pitchFamily="18" charset="0"/>
              </a:rPr>
              <a:t>: </a:t>
            </a:r>
            <a:r>
              <a:rPr lang="hu-HU" sz="1400" i="1" dirty="0" err="1">
                <a:latin typeface="Times New Roman" panose="02020603050405020304" pitchFamily="18" charset="0"/>
                <a:ea typeface="Times New Roman" panose="02020603050405020304" pitchFamily="18" charset="0"/>
                <a:cs typeface="Times New Roman" panose="02020603050405020304" pitchFamily="18" charset="0"/>
              </a:rPr>
              <a:t>Social</a:t>
            </a:r>
            <a:r>
              <a:rPr lang="hu-HU" sz="1400" i="1" dirty="0">
                <a:latin typeface="Times New Roman" panose="02020603050405020304" pitchFamily="18" charset="0"/>
                <a:ea typeface="Times New Roman" panose="02020603050405020304" pitchFamily="18" charset="0"/>
                <a:cs typeface="Times New Roman" panose="02020603050405020304" pitchFamily="18" charset="0"/>
              </a:rPr>
              <a:t> Policy </a:t>
            </a:r>
            <a:r>
              <a:rPr lang="hu-HU" sz="1400" i="1" dirty="0" err="1">
                <a:latin typeface="Times New Roman" panose="02020603050405020304" pitchFamily="18" charset="0"/>
                <a:ea typeface="Times New Roman" panose="02020603050405020304" pitchFamily="18" charset="0"/>
                <a:cs typeface="Times New Roman" panose="02020603050405020304" pitchFamily="18" charset="0"/>
              </a:rPr>
              <a:t>Support</a:t>
            </a:r>
            <a:r>
              <a:rPr lang="hu-HU" sz="1400" i="1" dirty="0">
                <a:latin typeface="Times New Roman" panose="02020603050405020304" pitchFamily="18" charset="0"/>
                <a:ea typeface="Times New Roman" panose="02020603050405020304" pitchFamily="18" charset="0"/>
                <a:cs typeface="Times New Roman" panose="02020603050405020304" pitchFamily="18" charset="0"/>
              </a:rPr>
              <a:t> (SZOCPOL) 2005-2009; 2012-2015 – </a:t>
            </a:r>
            <a:r>
              <a:rPr lang="hu-HU" sz="1400" i="1" dirty="0" err="1">
                <a:latin typeface="Times New Roman" panose="02020603050405020304" pitchFamily="18" charset="0"/>
                <a:ea typeface="Times New Roman" panose="02020603050405020304" pitchFamily="18" charset="0"/>
                <a:cs typeface="Times New Roman" panose="02020603050405020304" pitchFamily="18" charset="0"/>
              </a:rPr>
              <a:t>strict</a:t>
            </a:r>
            <a:r>
              <a:rPr lang="hu-HU" sz="1400" i="1" dirty="0">
                <a:latin typeface="Times New Roman" panose="02020603050405020304" pitchFamily="18" charset="0"/>
                <a:ea typeface="Times New Roman" panose="02020603050405020304" pitchFamily="18" charset="0"/>
                <a:cs typeface="Times New Roman" panose="02020603050405020304" pitchFamily="18" charset="0"/>
              </a:rPr>
              <a:t> </a:t>
            </a:r>
            <a:r>
              <a:rPr lang="hu-HU" sz="1400" i="1" dirty="0" err="1">
                <a:latin typeface="Times New Roman" panose="02020603050405020304" pitchFamily="18" charset="0"/>
                <a:ea typeface="Times New Roman" panose="02020603050405020304" pitchFamily="18" charset="0"/>
                <a:cs typeface="Times New Roman" panose="02020603050405020304" pitchFamily="18" charset="0"/>
              </a:rPr>
              <a:t>rules</a:t>
            </a:r>
            <a:r>
              <a:rPr lang="hu-HU" sz="1400" i="1" dirty="0">
                <a:latin typeface="Times New Roman" panose="02020603050405020304" pitchFamily="18" charset="0"/>
                <a:ea typeface="Times New Roman" panose="02020603050405020304" pitchFamily="18" charset="0"/>
                <a:cs typeface="Times New Roman" panose="02020603050405020304" pitchFamily="18" charset="0"/>
              </a:rPr>
              <a:t>, no </a:t>
            </a:r>
            <a:r>
              <a:rPr lang="hu-HU" sz="1400" i="1" dirty="0" err="1">
                <a:latin typeface="Times New Roman" panose="02020603050405020304" pitchFamily="18" charset="0"/>
                <a:ea typeface="Times New Roman" panose="02020603050405020304" pitchFamily="18" charset="0"/>
                <a:cs typeface="Times New Roman" panose="02020603050405020304" pitchFamily="18" charset="0"/>
              </a:rPr>
              <a:t>effect</a:t>
            </a:r>
            <a:r>
              <a:rPr lang="hu-HU" sz="1400" i="1" dirty="0">
                <a:latin typeface="Times New Roman" panose="02020603050405020304" pitchFamily="18" charset="0"/>
                <a:ea typeface="Times New Roman" panose="02020603050405020304" pitchFamily="18" charset="0"/>
                <a:cs typeface="Times New Roman" panose="02020603050405020304" pitchFamily="18" charset="0"/>
              </a:rPr>
              <a:t> </a:t>
            </a:r>
            <a:r>
              <a:rPr lang="hu-HU" sz="1400" i="1" dirty="0" err="1">
                <a:latin typeface="Times New Roman" panose="02020603050405020304" pitchFamily="18" charset="0"/>
                <a:ea typeface="Times New Roman" panose="02020603050405020304" pitchFamily="18" charset="0"/>
                <a:cs typeface="Times New Roman" panose="02020603050405020304" pitchFamily="18" charset="0"/>
              </a:rPr>
              <a:t>on</a:t>
            </a:r>
            <a:r>
              <a:rPr lang="hu-HU" sz="1400" i="1" dirty="0">
                <a:latin typeface="Times New Roman" panose="02020603050405020304" pitchFamily="18" charset="0"/>
                <a:ea typeface="Times New Roman" panose="02020603050405020304" pitchFamily="18" charset="0"/>
                <a:cs typeface="Times New Roman" panose="02020603050405020304" pitchFamily="18" charset="0"/>
              </a:rPr>
              <a:t> </a:t>
            </a:r>
            <a:r>
              <a:rPr lang="hu-HU" sz="1400" i="1" dirty="0" err="1">
                <a:latin typeface="Times New Roman" panose="02020603050405020304" pitchFamily="18" charset="0"/>
                <a:ea typeface="Times New Roman" panose="02020603050405020304" pitchFamily="18" charset="0"/>
                <a:cs typeface="Times New Roman" panose="02020603050405020304" pitchFamily="18" charset="0"/>
              </a:rPr>
              <a:t>economy</a:t>
            </a:r>
            <a:r>
              <a:rPr lang="hu-HU" sz="1400" i="1" dirty="0">
                <a:latin typeface="Times New Roman" panose="02020603050405020304" pitchFamily="18" charset="0"/>
                <a:ea typeface="Times New Roman" panose="02020603050405020304" pitchFamily="18" charset="0"/>
                <a:cs typeface="Times New Roman" panose="02020603050405020304" pitchFamily="18" charset="0"/>
              </a:rPr>
              <a:t> and </a:t>
            </a:r>
            <a:r>
              <a:rPr lang="hu-HU" sz="1400" i="1" dirty="0" err="1">
                <a:latin typeface="Times New Roman" panose="02020603050405020304" pitchFamily="18" charset="0"/>
                <a:ea typeface="Times New Roman" panose="02020603050405020304" pitchFamily="18" charset="0"/>
                <a:cs typeface="Times New Roman" panose="02020603050405020304" pitchFamily="18" charset="0"/>
              </a:rPr>
              <a:t>on</a:t>
            </a:r>
            <a:r>
              <a:rPr lang="hu-HU" sz="1400" i="1" dirty="0">
                <a:latin typeface="Times New Roman" panose="02020603050405020304" pitchFamily="18" charset="0"/>
                <a:ea typeface="Times New Roman" panose="02020603050405020304" pitchFamily="18" charset="0"/>
                <a:cs typeface="Times New Roman" panose="02020603050405020304" pitchFamily="18" charset="0"/>
              </a:rPr>
              <a:t> </a:t>
            </a:r>
            <a:r>
              <a:rPr lang="hu-HU" sz="1400" i="1" dirty="0" err="1">
                <a:latin typeface="Times New Roman" panose="02020603050405020304" pitchFamily="18" charset="0"/>
                <a:ea typeface="Times New Roman" panose="02020603050405020304" pitchFamily="18" charset="0"/>
                <a:cs typeface="Times New Roman" panose="02020603050405020304" pitchFamily="18" charset="0"/>
              </a:rPr>
              <a:t>demography</a:t>
            </a:r>
            <a:r>
              <a:rPr lang="hu-HU" sz="1400" dirty="0">
                <a:latin typeface="Times New Roman" panose="02020603050405020304" pitchFamily="18" charset="0"/>
                <a:ea typeface="Times New Roman" panose="02020603050405020304" pitchFamily="18" charset="0"/>
                <a:cs typeface="Times New Roman" panose="02020603050405020304" pitchFamily="18" charset="0"/>
              </a:rPr>
              <a:t>) </a:t>
            </a:r>
          </a:p>
          <a:p>
            <a:pPr marL="342900" indent="-342900" algn="just">
              <a:lnSpc>
                <a:spcPct val="115000"/>
              </a:lnSpc>
              <a:spcAft>
                <a:spcPts val="0"/>
              </a:spcAft>
              <a:buAutoNum type="arabicPeriod"/>
            </a:pPr>
            <a:r>
              <a:rPr lang="hu-HU" sz="1600" dirty="0">
                <a:latin typeface="Times New Roman" panose="02020603050405020304" pitchFamily="18" charset="0"/>
                <a:ea typeface="Times New Roman" panose="02020603050405020304" pitchFamily="18" charset="0"/>
                <a:cs typeface="Times New Roman" panose="02020603050405020304" pitchFamily="18" charset="0"/>
              </a:rPr>
              <a:t>i</a:t>
            </a:r>
            <a:r>
              <a:rPr lang="en-GB" sz="1600" dirty="0" err="1">
                <a:latin typeface="Times New Roman" panose="02020603050405020304" pitchFamily="18" charset="0"/>
                <a:ea typeface="Times New Roman" panose="02020603050405020304" pitchFamily="18" charset="0"/>
                <a:cs typeface="Times New Roman" panose="02020603050405020304" pitchFamily="18" charset="0"/>
              </a:rPr>
              <a:t>mprove</a:t>
            </a:r>
            <a:r>
              <a:rPr lang="en-GB" sz="1600" dirty="0">
                <a:latin typeface="Times New Roman" panose="02020603050405020304" pitchFamily="18" charset="0"/>
                <a:ea typeface="Times New Roman" panose="02020603050405020304" pitchFamily="18" charset="0"/>
                <a:cs typeface="Times New Roman" panose="02020603050405020304" pitchFamily="18" charset="0"/>
              </a:rPr>
              <a:t> the housing situation of Hungarian families with children, </a:t>
            </a:r>
            <a:endParaRPr lang="hu-HU" sz="16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lnSpc>
                <a:spcPct val="115000"/>
              </a:lnSpc>
              <a:spcAft>
                <a:spcPts val="0"/>
              </a:spcAft>
              <a:buAutoNum type="arabicPeriod"/>
            </a:pPr>
            <a:r>
              <a:rPr lang="hu-HU" sz="1600" dirty="0">
                <a:latin typeface="Times New Roman" panose="02020603050405020304" pitchFamily="18" charset="0"/>
                <a:ea typeface="Times New Roman" panose="02020603050405020304" pitchFamily="18" charset="0"/>
                <a:cs typeface="Times New Roman" panose="02020603050405020304" pitchFamily="18" charset="0"/>
              </a:rPr>
              <a:t>2. </a:t>
            </a:r>
            <a:r>
              <a:rPr lang="en-GB" sz="1600" dirty="0">
                <a:latin typeface="Times New Roman" panose="02020603050405020304" pitchFamily="18" charset="0"/>
                <a:ea typeface="Times New Roman" panose="02020603050405020304" pitchFamily="18" charset="0"/>
                <a:cs typeface="Times New Roman" panose="02020603050405020304" pitchFamily="18" charset="0"/>
              </a:rPr>
              <a:t>reviving the construction sector severely hit by the crisis. </a:t>
            </a:r>
            <a:endParaRPr lang="hu-HU" sz="16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hu-HU" sz="1600" dirty="0">
              <a:latin typeface="Times New Roman" panose="02020603050405020304" pitchFamily="18" charset="0"/>
              <a:ea typeface="Times New Roman" panose="02020603050405020304" pitchFamily="18" charset="0"/>
              <a:cs typeface="Times New Roman" panose="02020603050405020304" pitchFamily="18" charset="0"/>
            </a:endParaRPr>
          </a:p>
          <a:p>
            <a:r>
              <a:rPr lang="hu-HU" sz="1600" u="sng" dirty="0">
                <a:latin typeface="Times New Roman" panose="02020603050405020304" pitchFamily="18" charset="0"/>
                <a:cs typeface="Times New Roman" panose="02020603050405020304" pitchFamily="18" charset="0"/>
              </a:rPr>
              <a:t>Main </a:t>
            </a:r>
            <a:r>
              <a:rPr lang="en-GB" sz="1600" b="1" u="sng" dirty="0">
                <a:latin typeface="Times New Roman" panose="02020603050405020304" pitchFamily="18" charset="0"/>
                <a:cs typeface="Times New Roman" panose="02020603050405020304" pitchFamily="18" charset="0"/>
              </a:rPr>
              <a:t>elements of the schem</a:t>
            </a:r>
            <a:r>
              <a:rPr lang="en-GB" sz="1600" b="1" dirty="0">
                <a:latin typeface="Times New Roman" panose="02020603050405020304" pitchFamily="18" charset="0"/>
                <a:cs typeface="Times New Roman" panose="02020603050405020304" pitchFamily="18" charset="0"/>
              </a:rPr>
              <a:t>e</a:t>
            </a:r>
            <a:r>
              <a:rPr lang="en-GB" sz="1600" dirty="0">
                <a:latin typeface="Times New Roman" panose="02020603050405020304" pitchFamily="18" charset="0"/>
                <a:cs typeface="Times New Roman" panose="02020603050405020304" pitchFamily="18" charset="0"/>
              </a:rPr>
              <a:t>:</a:t>
            </a:r>
            <a:endParaRPr lang="hu-HU" sz="1600" dirty="0">
              <a:latin typeface="Times New Roman" panose="02020603050405020304" pitchFamily="18" charset="0"/>
              <a:cs typeface="Times New Roman" panose="02020603050405020304" pitchFamily="18" charset="0"/>
            </a:endParaRPr>
          </a:p>
          <a:p>
            <a:endParaRPr lang="hu-HU" sz="1600" dirty="0">
              <a:latin typeface="Times New Roman" panose="02020603050405020304" pitchFamily="18" charset="0"/>
              <a:cs typeface="Times New Roman" panose="02020603050405020304" pitchFamily="18" charset="0"/>
            </a:endParaRPr>
          </a:p>
          <a:p>
            <a:r>
              <a:rPr lang="en-GB" sz="1600" dirty="0">
                <a:latin typeface="Times New Roman" panose="02020603050405020304" pitchFamily="18" charset="0"/>
                <a:cs typeface="Times New Roman" panose="02020603050405020304" pitchFamily="18" charset="0"/>
              </a:rPr>
              <a:t> </a:t>
            </a:r>
            <a:r>
              <a:rPr lang="hu-HU" sz="1600" dirty="0">
                <a:latin typeface="Times New Roman" panose="02020603050405020304" pitchFamily="18" charset="0"/>
                <a:cs typeface="Times New Roman" panose="02020603050405020304" pitchFamily="18" charset="0"/>
              </a:rPr>
              <a:t>A) </a:t>
            </a:r>
            <a:r>
              <a:rPr lang="en-GB" sz="1600" dirty="0">
                <a:latin typeface="Times New Roman" panose="02020603050405020304" pitchFamily="18" charset="0"/>
                <a:cs typeface="Times New Roman" panose="02020603050405020304" pitchFamily="18" charset="0"/>
              </a:rPr>
              <a:t>The </a:t>
            </a:r>
            <a:r>
              <a:rPr lang="en-GB" sz="1600" b="1" u="sng" dirty="0">
                <a:latin typeface="Times New Roman" panose="02020603050405020304" pitchFamily="18" charset="0"/>
                <a:cs typeface="Times New Roman" panose="02020603050405020304" pitchFamily="18" charset="0"/>
              </a:rPr>
              <a:t>non-refundable state subsidy</a:t>
            </a:r>
            <a:r>
              <a:rPr lang="en-GB" sz="1600" b="1" dirty="0">
                <a:latin typeface="Times New Roman" panose="02020603050405020304" pitchFamily="18" charset="0"/>
                <a:cs typeface="Times New Roman" panose="02020603050405020304" pitchFamily="18" charset="0"/>
              </a:rPr>
              <a:t> (one-off in-cash support)</a:t>
            </a:r>
            <a:r>
              <a:rPr lang="en-GB" sz="1600" dirty="0">
                <a:latin typeface="Times New Roman" panose="02020603050405020304" pitchFamily="18" charset="0"/>
                <a:cs typeface="Times New Roman" panose="02020603050405020304" pitchFamily="18" charset="0"/>
              </a:rPr>
              <a:t> is linked to the number of existing or planned children. </a:t>
            </a:r>
            <a:endParaRPr lang="hu-HU" sz="1600" dirty="0">
              <a:latin typeface="Times New Roman" panose="02020603050405020304" pitchFamily="18" charset="0"/>
              <a:cs typeface="Times New Roman" panose="02020603050405020304" pitchFamily="18" charset="0"/>
            </a:endParaRPr>
          </a:p>
          <a:p>
            <a:pPr lvl="0"/>
            <a:r>
              <a:rPr lang="hu-HU" sz="1600" dirty="0">
                <a:latin typeface="Times New Roman" panose="02020603050405020304" pitchFamily="18" charset="0"/>
                <a:cs typeface="Times New Roman" panose="02020603050405020304" pitchFamily="18" charset="0"/>
              </a:rPr>
              <a:t>- </a:t>
            </a:r>
            <a:r>
              <a:rPr lang="en-GB" sz="1600" b="1" i="1" dirty="0">
                <a:latin typeface="Times New Roman" panose="02020603050405020304" pitchFamily="18" charset="0"/>
                <a:cs typeface="Times New Roman" panose="02020603050405020304" pitchFamily="18" charset="0"/>
              </a:rPr>
              <a:t>minimum space requirements for the house/flat purchased/built</a:t>
            </a:r>
            <a:r>
              <a:rPr lang="en-GB" sz="1600" dirty="0">
                <a:latin typeface="Times New Roman" panose="02020603050405020304" pitchFamily="18" charset="0"/>
                <a:cs typeface="Times New Roman" panose="02020603050405020304" pitchFamily="18" charset="0"/>
              </a:rPr>
              <a:t>, but the amount of subsidy does not depend on the size of the house/flat purchased/built.</a:t>
            </a:r>
            <a:endParaRPr lang="hu-HU" sz="1600" dirty="0">
              <a:latin typeface="Times New Roman" panose="02020603050405020304" pitchFamily="18" charset="0"/>
              <a:cs typeface="Times New Roman" panose="02020603050405020304" pitchFamily="18" charset="0"/>
            </a:endParaRPr>
          </a:p>
          <a:p>
            <a:pPr marL="285750" indent="-285750">
              <a:buFontTx/>
              <a:buChar char="-"/>
            </a:pPr>
            <a:r>
              <a:rPr lang="en-GB" sz="1600" b="1" i="1" dirty="0">
                <a:latin typeface="Times New Roman" panose="02020603050405020304" pitchFamily="18" charset="0"/>
                <a:cs typeface="Times New Roman" panose="02020603050405020304" pitchFamily="18" charset="0"/>
              </a:rPr>
              <a:t>who don’t yet have children, but commit to have them within a determined period of time</a:t>
            </a:r>
            <a:endParaRPr lang="hu-HU" sz="1600" dirty="0">
              <a:latin typeface="Times New Roman" panose="02020603050405020304" pitchFamily="18" charset="0"/>
              <a:cs typeface="Times New Roman" panose="02020603050405020304" pitchFamily="18" charset="0"/>
            </a:endParaRPr>
          </a:p>
          <a:p>
            <a:r>
              <a:rPr lang="en-GB" sz="1600" dirty="0">
                <a:latin typeface="Times New Roman" panose="02020603050405020304" pitchFamily="18" charset="0"/>
                <a:cs typeface="Times New Roman" panose="02020603050405020304" pitchFamily="18" charset="0"/>
              </a:rPr>
              <a:t> </a:t>
            </a:r>
            <a:r>
              <a:rPr lang="hu-HU" sz="1600" dirty="0">
                <a:latin typeface="Times New Roman" panose="02020603050405020304" pitchFamily="18" charset="0"/>
                <a:cs typeface="Times New Roman" panose="02020603050405020304" pitchFamily="18" charset="0"/>
              </a:rPr>
              <a:t>B) </a:t>
            </a:r>
            <a:r>
              <a:rPr lang="en-GB" sz="1600" dirty="0">
                <a:latin typeface="Times New Roman" panose="02020603050405020304" pitchFamily="18" charset="0"/>
                <a:cs typeface="Times New Roman" panose="02020603050405020304" pitchFamily="18" charset="0"/>
              </a:rPr>
              <a:t>Families with 2 or more children, in addition to the state subsidy, are eligible for a </a:t>
            </a:r>
            <a:r>
              <a:rPr lang="en-GB" sz="1600" b="1" u="sng" dirty="0">
                <a:latin typeface="Times New Roman" panose="02020603050405020304" pitchFamily="18" charset="0"/>
                <a:cs typeface="Times New Roman" panose="02020603050405020304" pitchFamily="18" charset="0"/>
              </a:rPr>
              <a:t>subsidized loan</a:t>
            </a:r>
            <a:r>
              <a:rPr lang="en-GB" sz="1600" b="1" dirty="0">
                <a:latin typeface="Times New Roman" panose="02020603050405020304" pitchFamily="18" charset="0"/>
                <a:cs typeface="Times New Roman" panose="02020603050405020304" pitchFamily="18" charset="0"/>
              </a:rPr>
              <a:t> with a maximum interest rate of 3%</a:t>
            </a:r>
            <a:r>
              <a:rPr lang="en-GB" sz="1600" dirty="0">
                <a:latin typeface="Times New Roman" panose="02020603050405020304" pitchFamily="18" charset="0"/>
                <a:cs typeface="Times New Roman" panose="02020603050405020304" pitchFamily="18" charset="0"/>
              </a:rPr>
              <a:t> </a:t>
            </a:r>
            <a:r>
              <a:rPr lang="en-GB" sz="1600" b="1" dirty="0">
                <a:latin typeface="Times New Roman" panose="02020603050405020304" pitchFamily="18" charset="0"/>
                <a:cs typeface="Times New Roman" panose="02020603050405020304" pitchFamily="18" charset="0"/>
              </a:rPr>
              <a:t>for buying or building new homes or purchasing used apartment</a:t>
            </a:r>
            <a:r>
              <a:rPr lang="hu-HU" sz="1600" b="1" dirty="0">
                <a:latin typeface="Times New Roman" panose="02020603050405020304" pitchFamily="18" charset="0"/>
                <a:cs typeface="Times New Roman" panose="02020603050405020304" pitchFamily="18" charset="0"/>
              </a:rPr>
              <a:t>s.</a:t>
            </a:r>
          </a:p>
        </p:txBody>
      </p:sp>
      <p:sp>
        <p:nvSpPr>
          <p:cNvPr id="4" name="Szövegdoboz 3"/>
          <p:cNvSpPr txBox="1"/>
          <p:nvPr/>
        </p:nvSpPr>
        <p:spPr>
          <a:xfrm>
            <a:off x="1752600" y="5862189"/>
            <a:ext cx="7226897" cy="1292662"/>
          </a:xfrm>
          <a:prstGeom prst="rect">
            <a:avLst/>
          </a:prstGeom>
          <a:noFill/>
        </p:spPr>
        <p:txBody>
          <a:bodyPr wrap="square" rtlCol="0">
            <a:spAutoFit/>
          </a:bodyPr>
          <a:lstStyle/>
          <a:p>
            <a:r>
              <a:rPr lang="en-GB" sz="1000" dirty="0">
                <a:latin typeface="Times New Roman" panose="02020603050405020304" pitchFamily="18" charset="0"/>
                <a:cs typeface="Times New Roman" panose="02020603050405020304" pitchFamily="18" charset="0"/>
              </a:rPr>
              <a:t>The loan is disbursed by credit institutions headquartered in Hungary, or by Hungarian affiliates, from their own funding sources. The loan’s maturity may be up to 25 years. Families with 2 existing or planned kids are eligible for a preferential housing loan in the amount of HUF 10 million, whereas in the case of families with 3 or more existing or planned children the maximum loan amount was increased to HUF 15 million effective from July 2019. </a:t>
            </a:r>
            <a:endParaRPr lang="hu-HU" sz="1000" dirty="0">
              <a:latin typeface="Times New Roman" panose="02020603050405020304" pitchFamily="18" charset="0"/>
              <a:cs typeface="Times New Roman" panose="02020603050405020304" pitchFamily="18" charset="0"/>
            </a:endParaRPr>
          </a:p>
          <a:p>
            <a:r>
              <a:rPr lang="en-GB" sz="1000" dirty="0">
                <a:latin typeface="Times New Roman" panose="02020603050405020304" pitchFamily="18" charset="0"/>
                <a:cs typeface="Times New Roman" panose="02020603050405020304" pitchFamily="18" charset="0"/>
              </a:rPr>
              <a:t>Detailed eligibility criteria and other details are defined in the relevant Government Decrees (16/2016 published on 10 February 2016; 17/2016 published on 10 February 2016).</a:t>
            </a:r>
            <a:endParaRPr lang="hu-HU" sz="1000" dirty="0">
              <a:latin typeface="Times New Roman" panose="02020603050405020304" pitchFamily="18" charset="0"/>
              <a:cs typeface="Times New Roman" panose="02020603050405020304" pitchFamily="18" charset="0"/>
            </a:endParaRPr>
          </a:p>
          <a:p>
            <a:endParaRPr lang="hu-HU" dirty="0"/>
          </a:p>
        </p:txBody>
      </p:sp>
    </p:spTree>
    <p:extLst>
      <p:ext uri="{BB962C8B-B14F-4D97-AF65-F5344CB8AC3E}">
        <p14:creationId xmlns:p14="http://schemas.microsoft.com/office/powerpoint/2010/main" val="2191390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594"/>
            <a:ext cx="9144000" cy="6858000"/>
          </a:xfrm>
          <a:prstGeom prst="rect">
            <a:avLst/>
          </a:prstGeom>
        </p:spPr>
      </p:pic>
      <p:sp>
        <p:nvSpPr>
          <p:cNvPr id="7" name="Cím 5"/>
          <p:cNvSpPr txBox="1">
            <a:spLocks/>
          </p:cNvSpPr>
          <p:nvPr/>
        </p:nvSpPr>
        <p:spPr>
          <a:xfrm>
            <a:off x="2414109" y="296851"/>
            <a:ext cx="5562600" cy="83982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hu-HU" sz="2700" dirty="0" err="1">
                <a:solidFill>
                  <a:srgbClr val="414141"/>
                </a:solidFill>
                <a:latin typeface="Times New Roman" panose="02020603050405020304" pitchFamily="18" charset="0"/>
                <a:cs typeface="Times New Roman" panose="02020603050405020304" pitchFamily="18" charset="0"/>
              </a:rPr>
              <a:t>Housing</a:t>
            </a:r>
            <a:r>
              <a:rPr lang="hu-HU" sz="2700" dirty="0">
                <a:solidFill>
                  <a:srgbClr val="414141"/>
                </a:solidFill>
                <a:latin typeface="Times New Roman" panose="02020603050405020304" pitchFamily="18" charset="0"/>
                <a:cs typeface="Times New Roman" panose="02020603050405020304" pitchFamily="18" charset="0"/>
              </a:rPr>
              <a:t> </a:t>
            </a:r>
            <a:r>
              <a:rPr lang="hu-HU" sz="2700" dirty="0" err="1">
                <a:solidFill>
                  <a:srgbClr val="414141"/>
                </a:solidFill>
                <a:latin typeface="Times New Roman" panose="02020603050405020304" pitchFamily="18" charset="0"/>
                <a:cs typeface="Times New Roman" panose="02020603050405020304" pitchFamily="18" charset="0"/>
              </a:rPr>
              <a:t>subsidy</a:t>
            </a:r>
            <a:r>
              <a:rPr lang="hu-HU" sz="2700" dirty="0">
                <a:solidFill>
                  <a:srgbClr val="414141"/>
                </a:solidFill>
                <a:latin typeface="Times New Roman" panose="02020603050405020304" pitchFamily="18" charset="0"/>
                <a:cs typeface="Times New Roman" panose="02020603050405020304" pitchFamily="18" charset="0"/>
              </a:rPr>
              <a:t> (CSOK) in Hungary</a:t>
            </a:r>
          </a:p>
        </p:txBody>
      </p:sp>
      <p:sp>
        <p:nvSpPr>
          <p:cNvPr id="3" name="AutoShape 4" descr="Pázmány Esztergom - About | Facebook"/>
          <p:cNvSpPr>
            <a:spLocks noChangeAspect="1" noChangeArrowheads="1"/>
          </p:cNvSpPr>
          <p:nvPr/>
        </p:nvSpPr>
        <p:spPr bwMode="auto">
          <a:xfrm>
            <a:off x="-21904830" y="18594"/>
            <a:ext cx="308120" cy="3081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9" name="AutoShape 8" descr="Pázmány Esztergom - About | Facebook"/>
          <p:cNvSpPr>
            <a:spLocks noChangeAspect="1" noChangeArrowheads="1"/>
          </p:cNvSpPr>
          <p:nvPr/>
        </p:nvSpPr>
        <p:spPr bwMode="auto">
          <a:xfrm>
            <a:off x="155574" y="-144463"/>
            <a:ext cx="2880469" cy="288047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pic>
        <p:nvPicPr>
          <p:cNvPr id="2058" name="Picture 10" descr="https://www.eufa.org/images/unis/HUN/HU_Logo.jpg"/>
          <p:cNvPicPr>
            <a:picLocks noChangeAspect="1" noChangeArrowheads="1"/>
          </p:cNvPicPr>
          <p:nvPr/>
        </p:nvPicPr>
        <p:blipFill rotWithShape="1">
          <a:blip r:embed="rId3">
            <a:extLst>
              <a:ext uri="{28A0092B-C50C-407E-A947-70E740481C1C}">
                <a14:useLocalDpi xmlns:a14="http://schemas.microsoft.com/office/drawing/2010/main" val="0"/>
              </a:ext>
            </a:extLst>
          </a:blip>
          <a:srcRect l="36742" t="2374" r="34458" b="27148"/>
          <a:stretch/>
        </p:blipFill>
        <p:spPr bwMode="auto">
          <a:xfrm>
            <a:off x="106680" y="326715"/>
            <a:ext cx="1645920" cy="2262280"/>
          </a:xfrm>
          <a:prstGeom prst="rect">
            <a:avLst/>
          </a:prstGeom>
          <a:noFill/>
          <a:extLst>
            <a:ext uri="{909E8E84-426E-40DD-AFC4-6F175D3DCCD1}">
              <a14:hiddenFill xmlns:a14="http://schemas.microsoft.com/office/drawing/2010/main">
                <a:solidFill>
                  <a:srgbClr val="FFFFFF"/>
                </a:solidFill>
              </a14:hiddenFill>
            </a:ext>
          </a:extLst>
        </p:spPr>
      </p:pic>
      <p:sp>
        <p:nvSpPr>
          <p:cNvPr id="11" name="Téglalap 10"/>
          <p:cNvSpPr/>
          <p:nvPr/>
        </p:nvSpPr>
        <p:spPr>
          <a:xfrm>
            <a:off x="264010" y="5921474"/>
            <a:ext cx="1623060" cy="646331"/>
          </a:xfrm>
          <a:prstGeom prst="rect">
            <a:avLst/>
          </a:prstGeom>
          <a:solidFill>
            <a:schemeClr val="bg1"/>
          </a:solidFill>
        </p:spPr>
        <p:txBody>
          <a:bodyPr wrap="square">
            <a:spAutoFit/>
          </a:bodyPr>
          <a:lstStyle/>
          <a:p>
            <a:r>
              <a:rPr lang="hu-HU" sz="900" dirty="0">
                <a:solidFill>
                  <a:schemeClr val="bg1">
                    <a:lumMod val="65000"/>
                  </a:schemeClr>
                </a:solidFill>
                <a:latin typeface="Times New Roman" panose="02020603050405020304" pitchFamily="18" charset="0"/>
                <a:cs typeface="Times New Roman" panose="02020603050405020304" pitchFamily="18" charset="0"/>
              </a:rPr>
              <a:t>H-1088 Budapest, </a:t>
            </a:r>
          </a:p>
          <a:p>
            <a:r>
              <a:rPr lang="hu-HU" sz="900" dirty="0">
                <a:solidFill>
                  <a:schemeClr val="bg1">
                    <a:lumMod val="65000"/>
                  </a:schemeClr>
                </a:solidFill>
                <a:latin typeface="Times New Roman" panose="02020603050405020304" pitchFamily="18" charset="0"/>
                <a:cs typeface="Times New Roman" panose="02020603050405020304" pitchFamily="18" charset="0"/>
              </a:rPr>
              <a:t>Mikszáth Kálmán tér 1.</a:t>
            </a:r>
            <a:br>
              <a:rPr lang="hu-HU" sz="900" dirty="0">
                <a:solidFill>
                  <a:schemeClr val="bg1">
                    <a:lumMod val="65000"/>
                  </a:schemeClr>
                </a:solidFill>
                <a:latin typeface="Times New Roman" panose="02020603050405020304" pitchFamily="18" charset="0"/>
                <a:cs typeface="Times New Roman" panose="02020603050405020304" pitchFamily="18" charset="0"/>
              </a:rPr>
            </a:br>
            <a:r>
              <a:rPr lang="hu-HU" sz="900" dirty="0">
                <a:solidFill>
                  <a:schemeClr val="bg1">
                    <a:lumMod val="65000"/>
                  </a:schemeClr>
                </a:solidFill>
                <a:latin typeface="Times New Roman" panose="02020603050405020304" pitchFamily="18" charset="0"/>
                <a:cs typeface="Times New Roman" panose="02020603050405020304" pitchFamily="18" charset="0"/>
              </a:rPr>
              <a:t>https://btk.ppke.hu/en</a:t>
            </a:r>
            <a:br>
              <a:rPr lang="hu-HU" sz="900" dirty="0">
                <a:solidFill>
                  <a:schemeClr val="bg1">
                    <a:lumMod val="65000"/>
                  </a:schemeClr>
                </a:solidFill>
                <a:latin typeface="Times New Roman" panose="02020603050405020304" pitchFamily="18" charset="0"/>
                <a:cs typeface="Times New Roman" panose="02020603050405020304" pitchFamily="18" charset="0"/>
              </a:rPr>
            </a:br>
            <a:endParaRPr lang="hu-HU" sz="900" dirty="0">
              <a:solidFill>
                <a:schemeClr val="bg1">
                  <a:lumMod val="65000"/>
                </a:schemeClr>
              </a:solidFill>
            </a:endParaRPr>
          </a:p>
        </p:txBody>
      </p:sp>
      <p:graphicFrame>
        <p:nvGraphicFramePr>
          <p:cNvPr id="13" name="Táblázat 12"/>
          <p:cNvGraphicFramePr>
            <a:graphicFrameLocks noGrp="1"/>
          </p:cNvGraphicFramePr>
          <p:nvPr>
            <p:extLst>
              <p:ext uri="{D42A27DB-BD31-4B8C-83A1-F6EECF244321}">
                <p14:modId xmlns:p14="http://schemas.microsoft.com/office/powerpoint/2010/main" val="1523810736"/>
              </p:ext>
            </p:extLst>
          </p:nvPr>
        </p:nvGraphicFramePr>
        <p:xfrm>
          <a:off x="2493096" y="1011035"/>
          <a:ext cx="6379950" cy="4814254"/>
        </p:xfrm>
        <a:graphic>
          <a:graphicData uri="http://schemas.openxmlformats.org/drawingml/2006/table">
            <a:tbl>
              <a:tblPr firstRow="1" firstCol="1" bandRow="1">
                <a:tableStyleId>{5C22544A-7EE6-4342-B048-85BDC9FD1C3A}</a:tableStyleId>
              </a:tblPr>
              <a:tblGrid>
                <a:gridCol w="1370990">
                  <a:extLst>
                    <a:ext uri="{9D8B030D-6E8A-4147-A177-3AD203B41FA5}">
                      <a16:colId xmlns:a16="http://schemas.microsoft.com/office/drawing/2014/main" val="1051503056"/>
                    </a:ext>
                  </a:extLst>
                </a:gridCol>
                <a:gridCol w="2849305">
                  <a:extLst>
                    <a:ext uri="{9D8B030D-6E8A-4147-A177-3AD203B41FA5}">
                      <a16:colId xmlns:a16="http://schemas.microsoft.com/office/drawing/2014/main" val="815762310"/>
                    </a:ext>
                  </a:extLst>
                </a:gridCol>
                <a:gridCol w="2159655">
                  <a:extLst>
                    <a:ext uri="{9D8B030D-6E8A-4147-A177-3AD203B41FA5}">
                      <a16:colId xmlns:a16="http://schemas.microsoft.com/office/drawing/2014/main" val="787511069"/>
                    </a:ext>
                  </a:extLst>
                </a:gridCol>
              </a:tblGrid>
              <a:tr h="0">
                <a:tc gridSpan="3">
                  <a:txBody>
                    <a:bodyPr/>
                    <a:lstStyle/>
                    <a:p>
                      <a:pPr algn="ctr">
                        <a:lnSpc>
                          <a:spcPct val="115000"/>
                        </a:lnSpc>
                        <a:spcAft>
                          <a:spcPts val="0"/>
                        </a:spcAft>
                      </a:pPr>
                      <a:r>
                        <a:rPr lang="en-GB" sz="1400" dirty="0">
                          <a:effectLst/>
                          <a:latin typeface="Times New Roman" panose="02020603050405020304" pitchFamily="18" charset="0"/>
                          <a:cs typeface="Times New Roman" panose="02020603050405020304" pitchFamily="18" charset="0"/>
                        </a:rPr>
                        <a:t>Purchasing or buying </a:t>
                      </a:r>
                      <a:r>
                        <a:rPr lang="en-GB" sz="1400" dirty="0">
                          <a:solidFill>
                            <a:srgbClr val="FF0000"/>
                          </a:solidFill>
                          <a:effectLst/>
                          <a:latin typeface="Times New Roman" panose="02020603050405020304" pitchFamily="18" charset="0"/>
                          <a:cs typeface="Times New Roman" panose="02020603050405020304" pitchFamily="18" charset="0"/>
                        </a:rPr>
                        <a:t>new flat or house</a:t>
                      </a:r>
                      <a:endParaRPr lang="hu-HU"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hu-HU"/>
                    </a:p>
                  </a:txBody>
                  <a:tcPr/>
                </a:tc>
                <a:tc hMerge="1">
                  <a:txBody>
                    <a:bodyPr/>
                    <a:lstStyle/>
                    <a:p>
                      <a:endParaRPr lang="hu-HU"/>
                    </a:p>
                  </a:txBody>
                  <a:tcPr/>
                </a:tc>
                <a:extLst>
                  <a:ext uri="{0D108BD9-81ED-4DB2-BD59-A6C34878D82A}">
                    <a16:rowId xmlns:a16="http://schemas.microsoft.com/office/drawing/2014/main" val="3400676857"/>
                  </a:ext>
                </a:extLst>
              </a:tr>
              <a:tr h="0">
                <a:tc>
                  <a:txBody>
                    <a:bodyPr/>
                    <a:lstStyle/>
                    <a:p>
                      <a:pPr algn="ctr">
                        <a:lnSpc>
                          <a:spcPct val="115000"/>
                        </a:lnSpc>
                        <a:spcAft>
                          <a:spcPts val="0"/>
                        </a:spcAft>
                      </a:pPr>
                      <a:r>
                        <a:rPr lang="en-GB" sz="1400" dirty="0">
                          <a:effectLst/>
                          <a:latin typeface="Times New Roman" panose="02020603050405020304" pitchFamily="18" charset="0"/>
                          <a:cs typeface="Times New Roman" panose="02020603050405020304" pitchFamily="18" charset="0"/>
                        </a:rPr>
                        <a:t>Number of children</a:t>
                      </a:r>
                      <a:endParaRPr lang="hu-H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400" dirty="0">
                          <a:effectLst/>
                          <a:latin typeface="Times New Roman" panose="02020603050405020304" pitchFamily="18" charset="0"/>
                          <a:cs typeface="Times New Roman" panose="02020603050405020304" pitchFamily="18" charset="0"/>
                        </a:rPr>
                        <a:t>Size of the flat/house</a:t>
                      </a:r>
                      <a:endParaRPr lang="hu-H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400">
                          <a:effectLst/>
                          <a:latin typeface="Times New Roman" panose="02020603050405020304" pitchFamily="18" charset="0"/>
                          <a:cs typeface="Times New Roman" panose="02020603050405020304" pitchFamily="18" charset="0"/>
                        </a:rPr>
                        <a:t>Amount of subsidy</a:t>
                      </a:r>
                      <a:endParaRPr lang="hu-H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29538452"/>
                  </a:ext>
                </a:extLst>
              </a:tr>
              <a:tr h="0">
                <a:tc>
                  <a:txBody>
                    <a:bodyPr/>
                    <a:lstStyle/>
                    <a:p>
                      <a:pPr>
                        <a:lnSpc>
                          <a:spcPct val="115000"/>
                        </a:lnSpc>
                        <a:spcAft>
                          <a:spcPts val="0"/>
                        </a:spcAft>
                      </a:pPr>
                      <a:r>
                        <a:rPr lang="en-GB" sz="1400">
                          <a:effectLst/>
                          <a:latin typeface="Times New Roman" panose="02020603050405020304" pitchFamily="18" charset="0"/>
                          <a:cs typeface="Times New Roman" panose="02020603050405020304" pitchFamily="18" charset="0"/>
                        </a:rPr>
                        <a:t>1 child</a:t>
                      </a:r>
                      <a:endParaRPr lang="hu-H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400" dirty="0">
                          <a:effectLst/>
                          <a:latin typeface="Times New Roman" panose="02020603050405020304" pitchFamily="18" charset="0"/>
                          <a:cs typeface="Times New Roman" panose="02020603050405020304" pitchFamily="18" charset="0"/>
                        </a:rPr>
                        <a:t>Flat-minimum space requirements: </a:t>
                      </a:r>
                      <a:endParaRPr lang="hu-HU" sz="1400" dirty="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en-GB" sz="1400" dirty="0">
                          <a:effectLst/>
                          <a:latin typeface="Times New Roman" panose="02020603050405020304" pitchFamily="18" charset="0"/>
                          <a:cs typeface="Times New Roman" panose="02020603050405020304" pitchFamily="18" charset="0"/>
                        </a:rPr>
                        <a:t>40 m</a:t>
                      </a:r>
                      <a:r>
                        <a:rPr lang="en-GB" sz="1400" baseline="30000" dirty="0">
                          <a:effectLst/>
                          <a:latin typeface="Times New Roman" panose="02020603050405020304" pitchFamily="18" charset="0"/>
                          <a:cs typeface="Times New Roman" panose="02020603050405020304" pitchFamily="18" charset="0"/>
                        </a:rPr>
                        <a:t>2</a:t>
                      </a:r>
                      <a:endParaRPr lang="hu-HU" sz="14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n-GB" sz="1400" dirty="0">
                          <a:effectLst/>
                          <a:latin typeface="Times New Roman" panose="02020603050405020304" pitchFamily="18" charset="0"/>
                          <a:cs typeface="Times New Roman" panose="02020603050405020304" pitchFamily="18" charset="0"/>
                        </a:rPr>
                        <a:t>House- minimum space requirements: 70 m</a:t>
                      </a:r>
                      <a:r>
                        <a:rPr lang="en-GB" sz="1400" baseline="30000" dirty="0">
                          <a:effectLst/>
                          <a:latin typeface="Times New Roman" panose="02020603050405020304" pitchFamily="18" charset="0"/>
                          <a:cs typeface="Times New Roman" panose="02020603050405020304" pitchFamily="18" charset="0"/>
                        </a:rPr>
                        <a:t>2</a:t>
                      </a:r>
                      <a:endParaRPr lang="hu-H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400" dirty="0">
                          <a:effectLst/>
                          <a:latin typeface="Times New Roman" panose="02020603050405020304" pitchFamily="18" charset="0"/>
                          <a:cs typeface="Times New Roman" panose="02020603050405020304" pitchFamily="18" charset="0"/>
                        </a:rPr>
                        <a:t>HUF 600 000</a:t>
                      </a:r>
                      <a:endParaRPr lang="hu-HU" sz="14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n-GB" sz="1400" dirty="0">
                          <a:effectLst/>
                          <a:latin typeface="Times New Roman" panose="02020603050405020304" pitchFamily="18" charset="0"/>
                          <a:cs typeface="Times New Roman" panose="02020603050405020304" pitchFamily="18" charset="0"/>
                        </a:rPr>
                        <a:t>(approx. EUR 1 714 )</a:t>
                      </a:r>
                      <a:endParaRPr lang="hu-H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67670747"/>
                  </a:ext>
                </a:extLst>
              </a:tr>
              <a:tr h="0">
                <a:tc>
                  <a:txBody>
                    <a:bodyPr/>
                    <a:lstStyle/>
                    <a:p>
                      <a:pPr>
                        <a:lnSpc>
                          <a:spcPct val="115000"/>
                        </a:lnSpc>
                        <a:spcAft>
                          <a:spcPts val="0"/>
                        </a:spcAft>
                      </a:pPr>
                      <a:r>
                        <a:rPr lang="en-GB" sz="1400">
                          <a:effectLst/>
                          <a:latin typeface="Times New Roman" panose="02020603050405020304" pitchFamily="18" charset="0"/>
                          <a:cs typeface="Times New Roman" panose="02020603050405020304" pitchFamily="18" charset="0"/>
                        </a:rPr>
                        <a:t>2 children</a:t>
                      </a:r>
                      <a:endParaRPr lang="hu-H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400" dirty="0">
                          <a:effectLst/>
                          <a:latin typeface="Times New Roman" panose="02020603050405020304" pitchFamily="18" charset="0"/>
                          <a:cs typeface="Times New Roman" panose="02020603050405020304" pitchFamily="18" charset="0"/>
                        </a:rPr>
                        <a:t>Flat-minimum space requirements: </a:t>
                      </a:r>
                      <a:endParaRPr lang="hu-HU" sz="1400" dirty="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en-GB" sz="1400" dirty="0">
                          <a:effectLst/>
                          <a:latin typeface="Times New Roman" panose="02020603050405020304" pitchFamily="18" charset="0"/>
                          <a:cs typeface="Times New Roman" panose="02020603050405020304" pitchFamily="18" charset="0"/>
                        </a:rPr>
                        <a:t>50 m</a:t>
                      </a:r>
                      <a:r>
                        <a:rPr lang="en-GB" sz="1400" baseline="30000" dirty="0">
                          <a:effectLst/>
                          <a:latin typeface="Times New Roman" panose="02020603050405020304" pitchFamily="18" charset="0"/>
                          <a:cs typeface="Times New Roman" panose="02020603050405020304" pitchFamily="18" charset="0"/>
                        </a:rPr>
                        <a:t>2</a:t>
                      </a:r>
                      <a:endParaRPr lang="hu-HU" sz="14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n-GB" sz="1400" dirty="0">
                          <a:effectLst/>
                          <a:latin typeface="Times New Roman" panose="02020603050405020304" pitchFamily="18" charset="0"/>
                          <a:cs typeface="Times New Roman" panose="02020603050405020304" pitchFamily="18" charset="0"/>
                        </a:rPr>
                        <a:t>House- minimum space requirements: 80 m</a:t>
                      </a:r>
                      <a:r>
                        <a:rPr lang="en-GB" sz="1400" baseline="30000" dirty="0">
                          <a:effectLst/>
                          <a:latin typeface="Times New Roman" panose="02020603050405020304" pitchFamily="18" charset="0"/>
                          <a:cs typeface="Times New Roman" panose="02020603050405020304" pitchFamily="18" charset="0"/>
                        </a:rPr>
                        <a:t>2</a:t>
                      </a:r>
                      <a:endParaRPr lang="hu-H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400" dirty="0">
                          <a:effectLst/>
                          <a:latin typeface="Times New Roman" panose="02020603050405020304" pitchFamily="18" charset="0"/>
                          <a:cs typeface="Times New Roman" panose="02020603050405020304" pitchFamily="18" charset="0"/>
                        </a:rPr>
                        <a:t>HUF 2 600 000</a:t>
                      </a:r>
                      <a:endParaRPr lang="hu-HU" sz="14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n-GB" sz="1400" dirty="0">
                          <a:effectLst/>
                          <a:latin typeface="Times New Roman" panose="02020603050405020304" pitchFamily="18" charset="0"/>
                          <a:cs typeface="Times New Roman" panose="02020603050405020304" pitchFamily="18" charset="0"/>
                        </a:rPr>
                        <a:t>(approx. EUR 7 430)</a:t>
                      </a:r>
                      <a:endParaRPr lang="hu-HU" sz="14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n-GB" sz="1400" dirty="0">
                          <a:effectLst/>
                          <a:latin typeface="Times New Roman" panose="02020603050405020304" pitchFamily="18" charset="0"/>
                          <a:cs typeface="Times New Roman" panose="02020603050405020304" pitchFamily="18" charset="0"/>
                        </a:rPr>
                        <a:t> </a:t>
                      </a:r>
                      <a:endParaRPr lang="hu-HU" sz="14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n-GB" sz="1400" dirty="0">
                          <a:effectLst/>
                          <a:latin typeface="Times New Roman" panose="02020603050405020304" pitchFamily="18" charset="0"/>
                          <a:cs typeface="Times New Roman" panose="02020603050405020304" pitchFamily="18" charset="0"/>
                        </a:rPr>
                        <a:t>(+ HUF 10 million/ approx. EUR 28 570 subsidized loan)</a:t>
                      </a:r>
                      <a:endParaRPr lang="hu-HU" sz="14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n-GB" sz="1400" dirty="0">
                          <a:effectLst/>
                          <a:latin typeface="Times New Roman" panose="02020603050405020304" pitchFamily="18" charset="0"/>
                          <a:cs typeface="Times New Roman" panose="02020603050405020304" pitchFamily="18" charset="0"/>
                        </a:rPr>
                        <a:t> </a:t>
                      </a:r>
                      <a:endParaRPr lang="hu-H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2326427"/>
                  </a:ext>
                </a:extLst>
              </a:tr>
              <a:tr h="0">
                <a:tc>
                  <a:txBody>
                    <a:bodyPr/>
                    <a:lstStyle/>
                    <a:p>
                      <a:pPr>
                        <a:lnSpc>
                          <a:spcPct val="115000"/>
                        </a:lnSpc>
                        <a:spcAft>
                          <a:spcPts val="0"/>
                        </a:spcAft>
                      </a:pPr>
                      <a:r>
                        <a:rPr lang="en-GB" sz="1400">
                          <a:effectLst/>
                          <a:latin typeface="Times New Roman" panose="02020603050405020304" pitchFamily="18" charset="0"/>
                          <a:cs typeface="Times New Roman" panose="02020603050405020304" pitchFamily="18" charset="0"/>
                        </a:rPr>
                        <a:t>3 or more children</a:t>
                      </a:r>
                      <a:endParaRPr lang="hu-H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400" dirty="0">
                          <a:effectLst/>
                          <a:latin typeface="Times New Roman" panose="02020603050405020304" pitchFamily="18" charset="0"/>
                          <a:cs typeface="Times New Roman" panose="02020603050405020304" pitchFamily="18" charset="0"/>
                        </a:rPr>
                        <a:t>Flat-minimum space requirements: </a:t>
                      </a:r>
                      <a:endParaRPr lang="hu-HU" sz="1400" dirty="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en-GB" sz="1400" dirty="0">
                          <a:effectLst/>
                          <a:latin typeface="Times New Roman" panose="02020603050405020304" pitchFamily="18" charset="0"/>
                          <a:cs typeface="Times New Roman" panose="02020603050405020304" pitchFamily="18" charset="0"/>
                        </a:rPr>
                        <a:t>60 m</a:t>
                      </a:r>
                      <a:r>
                        <a:rPr lang="en-GB" sz="1400" baseline="30000" dirty="0">
                          <a:effectLst/>
                          <a:latin typeface="Times New Roman" panose="02020603050405020304" pitchFamily="18" charset="0"/>
                          <a:cs typeface="Times New Roman" panose="02020603050405020304" pitchFamily="18" charset="0"/>
                        </a:rPr>
                        <a:t>2</a:t>
                      </a:r>
                      <a:endParaRPr lang="hu-HU" sz="14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n-GB" sz="1400" dirty="0">
                          <a:effectLst/>
                          <a:latin typeface="Times New Roman" panose="02020603050405020304" pitchFamily="18" charset="0"/>
                          <a:cs typeface="Times New Roman" panose="02020603050405020304" pitchFamily="18" charset="0"/>
                        </a:rPr>
                        <a:t>House- minimum space requirements: 90 m</a:t>
                      </a:r>
                      <a:r>
                        <a:rPr lang="en-GB" sz="1400" baseline="30000" dirty="0">
                          <a:effectLst/>
                          <a:latin typeface="Times New Roman" panose="02020603050405020304" pitchFamily="18" charset="0"/>
                          <a:cs typeface="Times New Roman" panose="02020603050405020304" pitchFamily="18" charset="0"/>
                        </a:rPr>
                        <a:t>2</a:t>
                      </a:r>
                      <a:endParaRPr lang="hu-H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400" dirty="0">
                          <a:effectLst/>
                          <a:latin typeface="Times New Roman" panose="02020603050405020304" pitchFamily="18" charset="0"/>
                          <a:cs typeface="Times New Roman" panose="02020603050405020304" pitchFamily="18" charset="0"/>
                        </a:rPr>
                        <a:t>HUF 10 000 000</a:t>
                      </a:r>
                      <a:endParaRPr lang="hu-HU" sz="14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n-GB" sz="1400" dirty="0">
                          <a:effectLst/>
                          <a:latin typeface="Times New Roman" panose="02020603050405020304" pitchFamily="18" charset="0"/>
                          <a:cs typeface="Times New Roman" panose="02020603050405020304" pitchFamily="18" charset="0"/>
                        </a:rPr>
                        <a:t>(approx. EUR 28 570)</a:t>
                      </a:r>
                      <a:endParaRPr lang="hu-HU" sz="14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n-GB" sz="1400" dirty="0">
                          <a:effectLst/>
                          <a:latin typeface="Times New Roman" panose="02020603050405020304" pitchFamily="18" charset="0"/>
                          <a:cs typeface="Times New Roman" panose="02020603050405020304" pitchFamily="18" charset="0"/>
                        </a:rPr>
                        <a:t> </a:t>
                      </a:r>
                      <a:endParaRPr lang="hu-HU" sz="14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n-GB" sz="1400" dirty="0">
                          <a:effectLst/>
                          <a:latin typeface="Times New Roman" panose="02020603050405020304" pitchFamily="18" charset="0"/>
                          <a:cs typeface="Times New Roman" panose="02020603050405020304" pitchFamily="18" charset="0"/>
                        </a:rPr>
                        <a:t>(+ HUF 15 million/ approx. EUR 42 860  subsidized loan)</a:t>
                      </a:r>
                      <a:endParaRPr lang="hu-H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93220840"/>
                  </a:ext>
                </a:extLst>
              </a:tr>
            </a:tbl>
          </a:graphicData>
        </a:graphic>
      </p:graphicFrame>
      <p:sp>
        <p:nvSpPr>
          <p:cNvPr id="14" name="Rectangle 4"/>
          <p:cNvSpPr>
            <a:spLocks noChangeArrowheads="1"/>
          </p:cNvSpPr>
          <p:nvPr/>
        </p:nvSpPr>
        <p:spPr bwMode="auto">
          <a:xfrm>
            <a:off x="2414109" y="228047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hu-HU" altLang="hu-HU" sz="1800" b="0" i="0" u="none" strike="noStrike" cap="none" normalizeH="0" baseline="0">
                <a:ln>
                  <a:noFill/>
                </a:ln>
                <a:solidFill>
                  <a:schemeClr val="tx1"/>
                </a:solidFill>
                <a:effectLst/>
                <a:latin typeface="Arial" panose="020B0604020202020204" pitchFamily="34" charset="0"/>
              </a:rPr>
            </a:b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16" name="Rectangle 6"/>
          <p:cNvSpPr>
            <a:spLocks noChangeArrowheads="1"/>
          </p:cNvSpPr>
          <p:nvPr/>
        </p:nvSpPr>
        <p:spPr bwMode="auto">
          <a:xfrm>
            <a:off x="3767648" y="6273185"/>
            <a:ext cx="51940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hu-HU" sz="1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hlinkClick r:id="rId4"/>
              </a:rPr>
              <a:t>[</a:t>
            </a:r>
            <a:r>
              <a:rPr kumimoji="0" lang="en-GB" altLang="hu-HU" sz="1000" b="0" i="0" u="none" strike="noStrike" cap="none" normalizeH="0" baseline="0" dirty="0" bmk="">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hlinkClick r:id="rId4"/>
              </a:rPr>
              <a:t>1]</a:t>
            </a:r>
            <a:r>
              <a:rPr kumimoji="0" lang="en-GB" altLang="hu-HU" sz="1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The amount of subsidy in EUR based on the official daily euro exchange rates determined by </a:t>
            </a:r>
            <a:endParaRPr kumimoji="0" lang="hu-HU" altLang="hu-HU" sz="1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hu-HU" sz="1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 Hungarian Central Bank on 17 April 2020</a:t>
            </a:r>
            <a:endParaRPr kumimoji="0" lang="en-GB" altLang="hu-H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0093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ím 5"/>
          <p:cNvSpPr txBox="1">
            <a:spLocks/>
          </p:cNvSpPr>
          <p:nvPr/>
        </p:nvSpPr>
        <p:spPr>
          <a:xfrm>
            <a:off x="2895600" y="4134757"/>
            <a:ext cx="5562600" cy="186599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hu-HU" sz="1800" b="1">
                <a:solidFill>
                  <a:srgbClr val="414141"/>
                </a:solidFill>
                <a:latin typeface="Times New Roman" panose="02020603050405020304" pitchFamily="18" charset="0"/>
                <a:cs typeface="Times New Roman" panose="02020603050405020304" pitchFamily="18" charset="0"/>
              </a:rPr>
              <a:t>„Lorem ipsum dolor sit amet, consectetur adipiscing elit. Ut eros augue, cursus eu aliquam nec.”</a:t>
            </a:r>
          </a:p>
        </p:txBody>
      </p:sp>
      <p:sp>
        <p:nvSpPr>
          <p:cNvPr id="3" name="AutoShape 4" descr="Pázmány Esztergom - About | Facebook"/>
          <p:cNvSpPr>
            <a:spLocks noChangeAspect="1" noChangeArrowheads="1"/>
          </p:cNvSpPr>
          <p:nvPr/>
        </p:nvSpPr>
        <p:spPr bwMode="auto">
          <a:xfrm>
            <a:off x="-21904830" y="18594"/>
            <a:ext cx="308120" cy="3081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9" name="AutoShape 8" descr="Pázmány Esztergom - About | Facebook"/>
          <p:cNvSpPr>
            <a:spLocks noChangeAspect="1" noChangeArrowheads="1"/>
          </p:cNvSpPr>
          <p:nvPr/>
        </p:nvSpPr>
        <p:spPr bwMode="auto">
          <a:xfrm>
            <a:off x="155574" y="-144463"/>
            <a:ext cx="2880469" cy="288047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pic>
        <p:nvPicPr>
          <p:cNvPr id="2058" name="Picture 10" descr="https://www.eufa.org/images/unis/HUN/HU_Logo.jpg"/>
          <p:cNvPicPr>
            <a:picLocks noChangeAspect="1" noChangeArrowheads="1"/>
          </p:cNvPicPr>
          <p:nvPr/>
        </p:nvPicPr>
        <p:blipFill rotWithShape="1">
          <a:blip r:embed="rId2">
            <a:extLst>
              <a:ext uri="{28A0092B-C50C-407E-A947-70E740481C1C}">
                <a14:useLocalDpi xmlns:a14="http://schemas.microsoft.com/office/drawing/2010/main" val="0"/>
              </a:ext>
            </a:extLst>
          </a:blip>
          <a:srcRect l="36742" t="2374" r="34458" b="27148"/>
          <a:stretch/>
        </p:blipFill>
        <p:spPr bwMode="auto">
          <a:xfrm>
            <a:off x="118110" y="172654"/>
            <a:ext cx="1645920" cy="2262280"/>
          </a:xfrm>
          <a:prstGeom prst="rect">
            <a:avLst/>
          </a:prstGeom>
          <a:noFill/>
          <a:extLst>
            <a:ext uri="{909E8E84-426E-40DD-AFC4-6F175D3DCCD1}">
              <a14:hiddenFill xmlns:a14="http://schemas.microsoft.com/office/drawing/2010/main">
                <a:solidFill>
                  <a:srgbClr val="FFFFFF"/>
                </a:solidFill>
              </a14:hiddenFill>
            </a:ext>
          </a:extLst>
        </p:spPr>
      </p:pic>
      <p:sp>
        <p:nvSpPr>
          <p:cNvPr id="11" name="Téglalap 10"/>
          <p:cNvSpPr/>
          <p:nvPr/>
        </p:nvSpPr>
        <p:spPr>
          <a:xfrm>
            <a:off x="0" y="5894581"/>
            <a:ext cx="1623060" cy="646331"/>
          </a:xfrm>
          <a:prstGeom prst="rect">
            <a:avLst/>
          </a:prstGeom>
          <a:solidFill>
            <a:schemeClr val="bg1"/>
          </a:solidFill>
        </p:spPr>
        <p:txBody>
          <a:bodyPr wrap="square">
            <a:spAutoFit/>
          </a:bodyPr>
          <a:lstStyle/>
          <a:p>
            <a:r>
              <a:rPr lang="hu-HU" sz="900" dirty="0">
                <a:solidFill>
                  <a:schemeClr val="bg1">
                    <a:lumMod val="65000"/>
                  </a:schemeClr>
                </a:solidFill>
                <a:latin typeface="Times New Roman" panose="02020603050405020304" pitchFamily="18" charset="0"/>
                <a:cs typeface="Times New Roman" panose="02020603050405020304" pitchFamily="18" charset="0"/>
              </a:rPr>
              <a:t>H-1088 Budapest, </a:t>
            </a:r>
          </a:p>
          <a:p>
            <a:r>
              <a:rPr lang="hu-HU" sz="900" dirty="0">
                <a:solidFill>
                  <a:schemeClr val="bg1">
                    <a:lumMod val="65000"/>
                  </a:schemeClr>
                </a:solidFill>
                <a:latin typeface="Times New Roman" panose="02020603050405020304" pitchFamily="18" charset="0"/>
                <a:cs typeface="Times New Roman" panose="02020603050405020304" pitchFamily="18" charset="0"/>
              </a:rPr>
              <a:t>Mikszáth Kálmán tér 1.</a:t>
            </a:r>
            <a:br>
              <a:rPr lang="hu-HU" sz="900" dirty="0">
                <a:solidFill>
                  <a:schemeClr val="bg1">
                    <a:lumMod val="65000"/>
                  </a:schemeClr>
                </a:solidFill>
                <a:latin typeface="Times New Roman" panose="02020603050405020304" pitchFamily="18" charset="0"/>
                <a:cs typeface="Times New Roman" panose="02020603050405020304" pitchFamily="18" charset="0"/>
              </a:rPr>
            </a:br>
            <a:r>
              <a:rPr lang="hu-HU" sz="900" dirty="0">
                <a:solidFill>
                  <a:schemeClr val="bg1">
                    <a:lumMod val="65000"/>
                  </a:schemeClr>
                </a:solidFill>
                <a:latin typeface="Times New Roman" panose="02020603050405020304" pitchFamily="18" charset="0"/>
                <a:cs typeface="Times New Roman" panose="02020603050405020304" pitchFamily="18" charset="0"/>
              </a:rPr>
              <a:t>https://btk.ppke.hu/en</a:t>
            </a:r>
            <a:br>
              <a:rPr lang="hu-HU" sz="900" dirty="0">
                <a:solidFill>
                  <a:schemeClr val="bg1">
                    <a:lumMod val="65000"/>
                  </a:schemeClr>
                </a:solidFill>
                <a:latin typeface="Times New Roman" panose="02020603050405020304" pitchFamily="18" charset="0"/>
                <a:cs typeface="Times New Roman" panose="02020603050405020304" pitchFamily="18" charset="0"/>
              </a:rPr>
            </a:br>
            <a:endParaRPr lang="hu-HU" sz="900" dirty="0">
              <a:solidFill>
                <a:schemeClr val="bg1">
                  <a:lumMod val="65000"/>
                </a:schemeClr>
              </a:solidFill>
            </a:endParaRPr>
          </a:p>
        </p:txBody>
      </p:sp>
      <p:graphicFrame>
        <p:nvGraphicFramePr>
          <p:cNvPr id="4" name="Táblázat 3"/>
          <p:cNvGraphicFramePr>
            <a:graphicFrameLocks noGrp="1"/>
          </p:cNvGraphicFramePr>
          <p:nvPr>
            <p:extLst>
              <p:ext uri="{D42A27DB-BD31-4B8C-83A1-F6EECF244321}">
                <p14:modId xmlns:p14="http://schemas.microsoft.com/office/powerpoint/2010/main" val="1366911159"/>
              </p:ext>
            </p:extLst>
          </p:nvPr>
        </p:nvGraphicFramePr>
        <p:xfrm>
          <a:off x="1801494" y="226218"/>
          <a:ext cx="7156843" cy="6314694"/>
        </p:xfrm>
        <a:graphic>
          <a:graphicData uri="http://schemas.openxmlformats.org/drawingml/2006/table">
            <a:tbl>
              <a:tblPr firstRow="1" firstCol="1" bandRow="1">
                <a:tableStyleId>{5C22544A-7EE6-4342-B048-85BDC9FD1C3A}</a:tableStyleId>
              </a:tblPr>
              <a:tblGrid>
                <a:gridCol w="1449827">
                  <a:extLst>
                    <a:ext uri="{9D8B030D-6E8A-4147-A177-3AD203B41FA5}">
                      <a16:colId xmlns:a16="http://schemas.microsoft.com/office/drawing/2014/main" val="325875615"/>
                    </a:ext>
                  </a:extLst>
                </a:gridCol>
                <a:gridCol w="3246728">
                  <a:extLst>
                    <a:ext uri="{9D8B030D-6E8A-4147-A177-3AD203B41FA5}">
                      <a16:colId xmlns:a16="http://schemas.microsoft.com/office/drawing/2014/main" val="3754196298"/>
                    </a:ext>
                  </a:extLst>
                </a:gridCol>
                <a:gridCol w="2460288">
                  <a:extLst>
                    <a:ext uri="{9D8B030D-6E8A-4147-A177-3AD203B41FA5}">
                      <a16:colId xmlns:a16="http://schemas.microsoft.com/office/drawing/2014/main" val="3188174430"/>
                    </a:ext>
                  </a:extLst>
                </a:gridCol>
              </a:tblGrid>
              <a:tr h="257600">
                <a:tc gridSpan="3">
                  <a:txBody>
                    <a:bodyPr/>
                    <a:lstStyle/>
                    <a:p>
                      <a:pPr algn="ctr">
                        <a:lnSpc>
                          <a:spcPct val="115000"/>
                        </a:lnSpc>
                        <a:spcAft>
                          <a:spcPts val="0"/>
                        </a:spcAft>
                      </a:pPr>
                      <a:r>
                        <a:rPr lang="en-GB" sz="1600" dirty="0">
                          <a:effectLst/>
                          <a:latin typeface="Times New Roman" panose="02020603050405020304" pitchFamily="18" charset="0"/>
                          <a:cs typeface="Times New Roman" panose="02020603050405020304" pitchFamily="18" charset="0"/>
                        </a:rPr>
                        <a:t>Purchasing or enlarging </a:t>
                      </a:r>
                      <a:r>
                        <a:rPr lang="en-GB" sz="1600" dirty="0">
                          <a:solidFill>
                            <a:srgbClr val="FF0000"/>
                          </a:solidFill>
                          <a:effectLst/>
                          <a:latin typeface="Times New Roman" panose="02020603050405020304" pitchFamily="18" charset="0"/>
                          <a:cs typeface="Times New Roman" panose="02020603050405020304" pitchFamily="18" charset="0"/>
                        </a:rPr>
                        <a:t>used flat or house</a:t>
                      </a:r>
                      <a:endParaRPr lang="hu-HU"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hu-HU"/>
                    </a:p>
                  </a:txBody>
                  <a:tcPr/>
                </a:tc>
                <a:tc hMerge="1">
                  <a:txBody>
                    <a:bodyPr/>
                    <a:lstStyle/>
                    <a:p>
                      <a:endParaRPr lang="hu-HU"/>
                    </a:p>
                  </a:txBody>
                  <a:tcPr/>
                </a:tc>
                <a:extLst>
                  <a:ext uri="{0D108BD9-81ED-4DB2-BD59-A6C34878D82A}">
                    <a16:rowId xmlns:a16="http://schemas.microsoft.com/office/drawing/2014/main" val="3834357060"/>
                  </a:ext>
                </a:extLst>
              </a:tr>
              <a:tr h="236133">
                <a:tc>
                  <a:txBody>
                    <a:bodyPr/>
                    <a:lstStyle/>
                    <a:p>
                      <a:pPr algn="ctr">
                        <a:lnSpc>
                          <a:spcPct val="115000"/>
                        </a:lnSpc>
                        <a:spcAft>
                          <a:spcPts val="0"/>
                        </a:spcAft>
                      </a:pPr>
                      <a:r>
                        <a:rPr lang="en-GB" sz="1600">
                          <a:effectLst/>
                          <a:latin typeface="Times New Roman" panose="02020603050405020304" pitchFamily="18" charset="0"/>
                          <a:cs typeface="Times New Roman" panose="02020603050405020304" pitchFamily="18" charset="0"/>
                        </a:rPr>
                        <a:t>Number of children</a:t>
                      </a:r>
                      <a:endParaRPr lang="hu-H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600">
                          <a:effectLst/>
                          <a:latin typeface="Times New Roman" panose="02020603050405020304" pitchFamily="18" charset="0"/>
                          <a:cs typeface="Times New Roman" panose="02020603050405020304" pitchFamily="18" charset="0"/>
                        </a:rPr>
                        <a:t>Size of the flat/house</a:t>
                      </a:r>
                      <a:endParaRPr lang="hu-H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600">
                          <a:effectLst/>
                          <a:latin typeface="Times New Roman" panose="02020603050405020304" pitchFamily="18" charset="0"/>
                          <a:cs typeface="Times New Roman" panose="02020603050405020304" pitchFamily="18" charset="0"/>
                        </a:rPr>
                        <a:t>Amount of subsidy</a:t>
                      </a:r>
                      <a:endParaRPr lang="hu-H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67344118"/>
                  </a:ext>
                </a:extLst>
              </a:tr>
              <a:tr h="472267">
                <a:tc>
                  <a:txBody>
                    <a:bodyPr/>
                    <a:lstStyle/>
                    <a:p>
                      <a:pPr algn="just">
                        <a:lnSpc>
                          <a:spcPct val="115000"/>
                        </a:lnSpc>
                        <a:spcAft>
                          <a:spcPts val="0"/>
                        </a:spcAft>
                      </a:pPr>
                      <a:r>
                        <a:rPr lang="en-GB" sz="1600">
                          <a:effectLst/>
                          <a:latin typeface="Times New Roman" panose="02020603050405020304" pitchFamily="18" charset="0"/>
                          <a:cs typeface="Times New Roman" panose="02020603050405020304" pitchFamily="18" charset="0"/>
                        </a:rPr>
                        <a:t>1 child</a:t>
                      </a:r>
                      <a:endParaRPr lang="hu-H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GB" sz="1600">
                          <a:effectLst/>
                          <a:latin typeface="Times New Roman" panose="02020603050405020304" pitchFamily="18" charset="0"/>
                          <a:cs typeface="Times New Roman" panose="02020603050405020304" pitchFamily="18" charset="0"/>
                        </a:rPr>
                        <a:t>minimum space requirements: 40 m</a:t>
                      </a:r>
                      <a:r>
                        <a:rPr lang="en-GB" sz="1600" baseline="30000">
                          <a:effectLst/>
                          <a:latin typeface="Times New Roman" panose="02020603050405020304" pitchFamily="18" charset="0"/>
                          <a:cs typeface="Times New Roman" panose="02020603050405020304" pitchFamily="18" charset="0"/>
                        </a:rPr>
                        <a:t>2</a:t>
                      </a:r>
                      <a:endParaRPr lang="hu-H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600">
                          <a:effectLst/>
                          <a:latin typeface="Times New Roman" panose="02020603050405020304" pitchFamily="18" charset="0"/>
                          <a:cs typeface="Times New Roman" panose="02020603050405020304" pitchFamily="18" charset="0"/>
                        </a:rPr>
                        <a:t>HUF 600 000</a:t>
                      </a:r>
                      <a:endParaRPr lang="hu-HU" sz="160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n-GB" sz="1600">
                          <a:effectLst/>
                          <a:latin typeface="Times New Roman" panose="02020603050405020304" pitchFamily="18" charset="0"/>
                          <a:cs typeface="Times New Roman" panose="02020603050405020304" pitchFamily="18" charset="0"/>
                        </a:rPr>
                        <a:t>(approx. EUR 1 714 )</a:t>
                      </a:r>
                      <a:endParaRPr lang="hu-H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03620073"/>
                  </a:ext>
                </a:extLst>
              </a:tr>
              <a:tr h="1180667">
                <a:tc>
                  <a:txBody>
                    <a:bodyPr/>
                    <a:lstStyle/>
                    <a:p>
                      <a:pPr algn="just">
                        <a:lnSpc>
                          <a:spcPct val="115000"/>
                        </a:lnSpc>
                        <a:spcAft>
                          <a:spcPts val="0"/>
                        </a:spcAft>
                      </a:pPr>
                      <a:r>
                        <a:rPr lang="en-GB" sz="1600" dirty="0">
                          <a:effectLst/>
                          <a:latin typeface="Times New Roman" panose="02020603050405020304" pitchFamily="18" charset="0"/>
                          <a:cs typeface="Times New Roman" panose="02020603050405020304" pitchFamily="18" charset="0"/>
                        </a:rPr>
                        <a:t>2 children</a:t>
                      </a:r>
                      <a:endParaRPr lang="hu-H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GB" sz="1600">
                          <a:effectLst/>
                          <a:latin typeface="Times New Roman" panose="02020603050405020304" pitchFamily="18" charset="0"/>
                          <a:cs typeface="Times New Roman" panose="02020603050405020304" pitchFamily="18" charset="0"/>
                        </a:rPr>
                        <a:t>minimum space requirements: 50 m</a:t>
                      </a:r>
                      <a:r>
                        <a:rPr lang="en-GB" sz="1600" baseline="30000">
                          <a:effectLst/>
                          <a:latin typeface="Times New Roman" panose="02020603050405020304" pitchFamily="18" charset="0"/>
                          <a:cs typeface="Times New Roman" panose="02020603050405020304" pitchFamily="18" charset="0"/>
                        </a:rPr>
                        <a:t>2</a:t>
                      </a:r>
                      <a:endParaRPr lang="hu-H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600" dirty="0">
                          <a:effectLst/>
                          <a:latin typeface="Times New Roman" panose="02020603050405020304" pitchFamily="18" charset="0"/>
                          <a:cs typeface="Times New Roman" panose="02020603050405020304" pitchFamily="18" charset="0"/>
                        </a:rPr>
                        <a:t>HUF 1 430 000</a:t>
                      </a:r>
                      <a:endParaRPr lang="hu-HU" sz="16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n-GB" sz="1600" dirty="0">
                          <a:effectLst/>
                          <a:latin typeface="Times New Roman" panose="02020603050405020304" pitchFamily="18" charset="0"/>
                          <a:cs typeface="Times New Roman" panose="02020603050405020304" pitchFamily="18" charset="0"/>
                        </a:rPr>
                        <a:t>(approx. EUR 4 085)</a:t>
                      </a:r>
                      <a:endParaRPr lang="hu-HU" sz="16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n-GB" sz="1600" dirty="0">
                          <a:effectLst/>
                          <a:latin typeface="Times New Roman" panose="02020603050405020304" pitchFamily="18" charset="0"/>
                          <a:cs typeface="Times New Roman" panose="02020603050405020304" pitchFamily="18" charset="0"/>
                        </a:rPr>
                        <a:t> </a:t>
                      </a:r>
                      <a:endParaRPr lang="hu-HU" sz="16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n-GB" sz="1600" dirty="0">
                          <a:effectLst/>
                          <a:latin typeface="Times New Roman" panose="02020603050405020304" pitchFamily="18" charset="0"/>
                          <a:cs typeface="Times New Roman" panose="02020603050405020304" pitchFamily="18" charset="0"/>
                        </a:rPr>
                        <a:t>(+ HUF 10 million/ approx. EUR 28 570  subsidized loan)</a:t>
                      </a:r>
                      <a:endParaRPr lang="hu-H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38530354"/>
                  </a:ext>
                </a:extLst>
              </a:tr>
              <a:tr h="1180667">
                <a:tc>
                  <a:txBody>
                    <a:bodyPr/>
                    <a:lstStyle/>
                    <a:p>
                      <a:pPr algn="just">
                        <a:lnSpc>
                          <a:spcPct val="115000"/>
                        </a:lnSpc>
                        <a:spcAft>
                          <a:spcPts val="0"/>
                        </a:spcAft>
                      </a:pPr>
                      <a:r>
                        <a:rPr lang="en-GB" sz="1600" dirty="0">
                          <a:effectLst/>
                          <a:latin typeface="Times New Roman" panose="02020603050405020304" pitchFamily="18" charset="0"/>
                          <a:cs typeface="Times New Roman" panose="02020603050405020304" pitchFamily="18" charset="0"/>
                        </a:rPr>
                        <a:t>3 children</a:t>
                      </a:r>
                      <a:endParaRPr lang="hu-H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GB" sz="1600">
                          <a:effectLst/>
                          <a:latin typeface="Times New Roman" panose="02020603050405020304" pitchFamily="18" charset="0"/>
                          <a:cs typeface="Times New Roman" panose="02020603050405020304" pitchFamily="18" charset="0"/>
                        </a:rPr>
                        <a:t>minimum space requirements: 60 m</a:t>
                      </a:r>
                      <a:r>
                        <a:rPr lang="en-GB" sz="1600" baseline="30000">
                          <a:effectLst/>
                          <a:latin typeface="Times New Roman" panose="02020603050405020304" pitchFamily="18" charset="0"/>
                          <a:cs typeface="Times New Roman" panose="02020603050405020304" pitchFamily="18" charset="0"/>
                        </a:rPr>
                        <a:t>2</a:t>
                      </a:r>
                      <a:endParaRPr lang="hu-HU" sz="160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en-GB" sz="1600">
                          <a:effectLst/>
                          <a:latin typeface="Times New Roman" panose="02020603050405020304" pitchFamily="18" charset="0"/>
                          <a:cs typeface="Times New Roman" panose="02020603050405020304" pitchFamily="18" charset="0"/>
                        </a:rPr>
                        <a:t> </a:t>
                      </a:r>
                      <a:endParaRPr lang="hu-H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600">
                          <a:effectLst/>
                          <a:latin typeface="Times New Roman" panose="02020603050405020304" pitchFamily="18" charset="0"/>
                          <a:cs typeface="Times New Roman" panose="02020603050405020304" pitchFamily="18" charset="0"/>
                        </a:rPr>
                        <a:t>HUF 2 200 000</a:t>
                      </a:r>
                      <a:endParaRPr lang="hu-HU" sz="160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n-GB" sz="1600">
                          <a:effectLst/>
                          <a:latin typeface="Times New Roman" panose="02020603050405020304" pitchFamily="18" charset="0"/>
                          <a:cs typeface="Times New Roman" panose="02020603050405020304" pitchFamily="18" charset="0"/>
                        </a:rPr>
                        <a:t>(approx. EUR 6 285)</a:t>
                      </a:r>
                      <a:endParaRPr lang="hu-HU" sz="160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n-GB" sz="1600">
                          <a:effectLst/>
                          <a:latin typeface="Times New Roman" panose="02020603050405020304" pitchFamily="18" charset="0"/>
                          <a:cs typeface="Times New Roman" panose="02020603050405020304" pitchFamily="18" charset="0"/>
                        </a:rPr>
                        <a:t> </a:t>
                      </a:r>
                      <a:endParaRPr lang="hu-HU" sz="160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n-GB" sz="1600">
                          <a:effectLst/>
                          <a:latin typeface="Times New Roman" panose="02020603050405020304" pitchFamily="18" charset="0"/>
                          <a:cs typeface="Times New Roman" panose="02020603050405020304" pitchFamily="18" charset="0"/>
                        </a:rPr>
                        <a:t>(+ HUF 15 million/ approx. EUR 42 860 subsidized loan)</a:t>
                      </a:r>
                      <a:endParaRPr lang="hu-H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1285609"/>
                  </a:ext>
                </a:extLst>
              </a:tr>
              <a:tr h="1180667">
                <a:tc>
                  <a:txBody>
                    <a:bodyPr/>
                    <a:lstStyle/>
                    <a:p>
                      <a:pPr algn="just">
                        <a:lnSpc>
                          <a:spcPct val="115000"/>
                        </a:lnSpc>
                        <a:spcAft>
                          <a:spcPts val="0"/>
                        </a:spcAft>
                      </a:pPr>
                      <a:r>
                        <a:rPr lang="en-GB" sz="1600">
                          <a:effectLst/>
                          <a:latin typeface="Times New Roman" panose="02020603050405020304" pitchFamily="18" charset="0"/>
                          <a:cs typeface="Times New Roman" panose="02020603050405020304" pitchFamily="18" charset="0"/>
                        </a:rPr>
                        <a:t>4 or more children</a:t>
                      </a:r>
                      <a:endParaRPr lang="hu-H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GB" sz="1600">
                          <a:effectLst/>
                          <a:latin typeface="Times New Roman" panose="02020603050405020304" pitchFamily="18" charset="0"/>
                          <a:cs typeface="Times New Roman" panose="02020603050405020304" pitchFamily="18" charset="0"/>
                        </a:rPr>
                        <a:t>minimum space requirements: 70 m</a:t>
                      </a:r>
                      <a:r>
                        <a:rPr lang="en-GB" sz="1600" baseline="30000">
                          <a:effectLst/>
                          <a:latin typeface="Times New Roman" panose="02020603050405020304" pitchFamily="18" charset="0"/>
                          <a:cs typeface="Times New Roman" panose="02020603050405020304" pitchFamily="18" charset="0"/>
                        </a:rPr>
                        <a:t>2</a:t>
                      </a:r>
                      <a:endParaRPr lang="hu-H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600" dirty="0">
                          <a:effectLst/>
                          <a:latin typeface="Times New Roman" panose="02020603050405020304" pitchFamily="18" charset="0"/>
                          <a:cs typeface="Times New Roman" panose="02020603050405020304" pitchFamily="18" charset="0"/>
                        </a:rPr>
                        <a:t>HUF 2 750 000</a:t>
                      </a:r>
                      <a:endParaRPr lang="hu-HU" sz="16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n-GB" sz="1600" dirty="0">
                          <a:effectLst/>
                          <a:latin typeface="Times New Roman" panose="02020603050405020304" pitchFamily="18" charset="0"/>
                          <a:cs typeface="Times New Roman" panose="02020603050405020304" pitchFamily="18" charset="0"/>
                        </a:rPr>
                        <a:t>(approx. EUR 7 857)</a:t>
                      </a:r>
                      <a:endParaRPr lang="hu-HU" sz="16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n-GB" sz="1600" dirty="0">
                          <a:effectLst/>
                          <a:latin typeface="Times New Roman" panose="02020603050405020304" pitchFamily="18" charset="0"/>
                          <a:cs typeface="Times New Roman" panose="02020603050405020304" pitchFamily="18" charset="0"/>
                        </a:rPr>
                        <a:t> </a:t>
                      </a:r>
                      <a:endParaRPr lang="hu-HU" sz="16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n-GB" sz="1600" dirty="0">
                          <a:effectLst/>
                          <a:latin typeface="Times New Roman" panose="02020603050405020304" pitchFamily="18" charset="0"/>
                          <a:cs typeface="Times New Roman" panose="02020603050405020304" pitchFamily="18" charset="0"/>
                        </a:rPr>
                        <a:t>(+ HUF 15 million/ approx. EUR 42 860 subsidized loan)</a:t>
                      </a:r>
                      <a:endParaRPr lang="hu-H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09546521"/>
                  </a:ext>
                </a:extLst>
              </a:tr>
            </a:tbl>
          </a:graphicData>
        </a:graphic>
      </p:graphicFrame>
      <p:sp>
        <p:nvSpPr>
          <p:cNvPr id="10" name="Rectangle 1"/>
          <p:cNvSpPr>
            <a:spLocks noChangeArrowheads="1"/>
          </p:cNvSpPr>
          <p:nvPr/>
        </p:nvSpPr>
        <p:spPr bwMode="auto">
          <a:xfrm>
            <a:off x="1690688" y="2065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hu-HU" altLang="hu-HU" sz="1800" b="0" i="0" u="none" strike="noStrike" cap="none" normalizeH="0" baseline="0">
                <a:ln>
                  <a:noFill/>
                </a:ln>
                <a:solidFill>
                  <a:schemeClr val="tx1"/>
                </a:solidFill>
                <a:effectLst/>
                <a:latin typeface="Arial" panose="020B0604020202020204" pitchFamily="34" charset="0"/>
              </a:rPr>
            </a:b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13" name="Rectangle 3"/>
          <p:cNvSpPr>
            <a:spLocks noChangeArrowheads="1"/>
          </p:cNvSpPr>
          <p:nvPr/>
        </p:nvSpPr>
        <p:spPr bwMode="auto">
          <a:xfrm>
            <a:off x="1358994" y="649262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hu-HU" sz="1000" b="0" i="0" u="none" strike="noStrike" cap="none" normalizeH="0" baseline="3000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a:t>
            </a:r>
            <a:r>
              <a:rPr kumimoji="0" lang="en-GB" altLang="hu-HU" sz="1000" b="0" i="0" u="none" strike="noStrike" cap="none" normalizeH="0" baseline="30000" dirty="0" bmk="">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1]</a:t>
            </a:r>
            <a:r>
              <a:rPr kumimoji="0" lang="en-GB" altLang="hu-HU" sz="1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The amount of subsidy in EUR based on the official daily euro exchange rates determined by the Hungarian Central Bank on 17 April 2020</a:t>
            </a:r>
            <a:endParaRPr kumimoji="0" lang="en-GB" altLang="hu-H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51474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539" y="0"/>
            <a:ext cx="9144000" cy="6858000"/>
          </a:xfrm>
          <a:prstGeom prst="rect">
            <a:avLst/>
          </a:prstGeom>
        </p:spPr>
      </p:pic>
      <p:sp>
        <p:nvSpPr>
          <p:cNvPr id="7" name="Cím 5"/>
          <p:cNvSpPr txBox="1">
            <a:spLocks/>
          </p:cNvSpPr>
          <p:nvPr/>
        </p:nvSpPr>
        <p:spPr>
          <a:xfrm>
            <a:off x="2895600" y="808812"/>
            <a:ext cx="5562600" cy="83982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hu-HU" sz="2700" dirty="0" err="1">
                <a:solidFill>
                  <a:srgbClr val="414141"/>
                </a:solidFill>
                <a:latin typeface="Times New Roman" panose="02020603050405020304" pitchFamily="18" charset="0"/>
                <a:cs typeface="Times New Roman" panose="02020603050405020304" pitchFamily="18" charset="0"/>
              </a:rPr>
              <a:t>Assessment</a:t>
            </a:r>
            <a:r>
              <a:rPr lang="hu-HU" sz="2700" dirty="0">
                <a:solidFill>
                  <a:srgbClr val="414141"/>
                </a:solidFill>
                <a:latin typeface="Times New Roman" panose="02020603050405020304" pitchFamily="18" charset="0"/>
                <a:cs typeface="Times New Roman" panose="02020603050405020304" pitchFamily="18" charset="0"/>
              </a:rPr>
              <a:t> of CSOK </a:t>
            </a:r>
            <a:r>
              <a:rPr lang="hu-HU" sz="2700" dirty="0" err="1">
                <a:solidFill>
                  <a:srgbClr val="414141"/>
                </a:solidFill>
                <a:latin typeface="Times New Roman" panose="02020603050405020304" pitchFamily="18" charset="0"/>
                <a:cs typeface="Times New Roman" panose="02020603050405020304" pitchFamily="18" charset="0"/>
              </a:rPr>
              <a:t>contracts</a:t>
            </a:r>
            <a:endParaRPr lang="hu-HU" sz="2700" dirty="0">
              <a:solidFill>
                <a:srgbClr val="414141"/>
              </a:solidFill>
              <a:latin typeface="Times New Roman" panose="02020603050405020304" pitchFamily="18" charset="0"/>
              <a:cs typeface="Times New Roman" panose="02020603050405020304" pitchFamily="18" charset="0"/>
            </a:endParaRPr>
          </a:p>
        </p:txBody>
      </p:sp>
      <p:sp>
        <p:nvSpPr>
          <p:cNvPr id="3" name="AutoShape 4" descr="Pázmány Esztergom - About | Facebook"/>
          <p:cNvSpPr>
            <a:spLocks noChangeAspect="1" noChangeArrowheads="1"/>
          </p:cNvSpPr>
          <p:nvPr/>
        </p:nvSpPr>
        <p:spPr bwMode="auto">
          <a:xfrm>
            <a:off x="-21904830" y="18594"/>
            <a:ext cx="308120" cy="3081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9" name="AutoShape 8" descr="Pázmány Esztergom - About | Facebook"/>
          <p:cNvSpPr>
            <a:spLocks noChangeAspect="1" noChangeArrowheads="1"/>
          </p:cNvSpPr>
          <p:nvPr/>
        </p:nvSpPr>
        <p:spPr bwMode="auto">
          <a:xfrm>
            <a:off x="155574" y="-144463"/>
            <a:ext cx="2880469" cy="288047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pic>
        <p:nvPicPr>
          <p:cNvPr id="2058" name="Picture 10" descr="https://www.eufa.org/images/unis/HUN/HU_Logo.jpg"/>
          <p:cNvPicPr>
            <a:picLocks noChangeAspect="1" noChangeArrowheads="1"/>
          </p:cNvPicPr>
          <p:nvPr/>
        </p:nvPicPr>
        <p:blipFill rotWithShape="1">
          <a:blip r:embed="rId3">
            <a:extLst>
              <a:ext uri="{28A0092B-C50C-407E-A947-70E740481C1C}">
                <a14:useLocalDpi xmlns:a14="http://schemas.microsoft.com/office/drawing/2010/main" val="0"/>
              </a:ext>
            </a:extLst>
          </a:blip>
          <a:srcRect l="36742" t="2374" r="34458" b="27148"/>
          <a:stretch/>
        </p:blipFill>
        <p:spPr bwMode="auto">
          <a:xfrm>
            <a:off x="118110" y="435356"/>
            <a:ext cx="1645920" cy="2262280"/>
          </a:xfrm>
          <a:prstGeom prst="rect">
            <a:avLst/>
          </a:prstGeom>
          <a:noFill/>
          <a:extLst>
            <a:ext uri="{909E8E84-426E-40DD-AFC4-6F175D3DCCD1}">
              <a14:hiddenFill xmlns:a14="http://schemas.microsoft.com/office/drawing/2010/main">
                <a:solidFill>
                  <a:srgbClr val="FFFFFF"/>
                </a:solidFill>
              </a14:hiddenFill>
            </a:ext>
          </a:extLst>
        </p:spPr>
      </p:pic>
      <p:sp>
        <p:nvSpPr>
          <p:cNvPr id="11" name="Téglalap 10"/>
          <p:cNvSpPr/>
          <p:nvPr/>
        </p:nvSpPr>
        <p:spPr>
          <a:xfrm>
            <a:off x="129540" y="5867687"/>
            <a:ext cx="1623060" cy="646331"/>
          </a:xfrm>
          <a:prstGeom prst="rect">
            <a:avLst/>
          </a:prstGeom>
          <a:solidFill>
            <a:schemeClr val="bg1"/>
          </a:solidFill>
        </p:spPr>
        <p:txBody>
          <a:bodyPr wrap="square">
            <a:spAutoFit/>
          </a:bodyPr>
          <a:lstStyle/>
          <a:p>
            <a:r>
              <a:rPr lang="hu-HU" sz="900" dirty="0">
                <a:solidFill>
                  <a:schemeClr val="bg1">
                    <a:lumMod val="65000"/>
                  </a:schemeClr>
                </a:solidFill>
                <a:latin typeface="Times New Roman" panose="02020603050405020304" pitchFamily="18" charset="0"/>
                <a:cs typeface="Times New Roman" panose="02020603050405020304" pitchFamily="18" charset="0"/>
              </a:rPr>
              <a:t>H-1088 Budapest, </a:t>
            </a:r>
          </a:p>
          <a:p>
            <a:r>
              <a:rPr lang="hu-HU" sz="900" dirty="0">
                <a:solidFill>
                  <a:schemeClr val="bg1">
                    <a:lumMod val="65000"/>
                  </a:schemeClr>
                </a:solidFill>
                <a:latin typeface="Times New Roman" panose="02020603050405020304" pitchFamily="18" charset="0"/>
                <a:cs typeface="Times New Roman" panose="02020603050405020304" pitchFamily="18" charset="0"/>
              </a:rPr>
              <a:t>Mikszáth Kálmán tér 1.</a:t>
            </a:r>
            <a:br>
              <a:rPr lang="hu-HU" sz="900" dirty="0">
                <a:solidFill>
                  <a:schemeClr val="bg1">
                    <a:lumMod val="65000"/>
                  </a:schemeClr>
                </a:solidFill>
                <a:latin typeface="Times New Roman" panose="02020603050405020304" pitchFamily="18" charset="0"/>
                <a:cs typeface="Times New Roman" panose="02020603050405020304" pitchFamily="18" charset="0"/>
              </a:rPr>
            </a:br>
            <a:r>
              <a:rPr lang="hu-HU" sz="900" dirty="0">
                <a:solidFill>
                  <a:schemeClr val="bg1">
                    <a:lumMod val="65000"/>
                  </a:schemeClr>
                </a:solidFill>
                <a:latin typeface="Times New Roman" panose="02020603050405020304" pitchFamily="18" charset="0"/>
                <a:cs typeface="Times New Roman" panose="02020603050405020304" pitchFamily="18" charset="0"/>
              </a:rPr>
              <a:t>https://btk.ppke.hu/en</a:t>
            </a:r>
            <a:br>
              <a:rPr lang="hu-HU" sz="900" dirty="0">
                <a:solidFill>
                  <a:schemeClr val="bg1">
                    <a:lumMod val="65000"/>
                  </a:schemeClr>
                </a:solidFill>
                <a:latin typeface="Times New Roman" panose="02020603050405020304" pitchFamily="18" charset="0"/>
                <a:cs typeface="Times New Roman" panose="02020603050405020304" pitchFamily="18" charset="0"/>
              </a:rPr>
            </a:br>
            <a:endParaRPr lang="hu-HU" sz="900" dirty="0">
              <a:solidFill>
                <a:schemeClr val="bg1">
                  <a:lumMod val="65000"/>
                </a:schemeClr>
              </a:solidFill>
            </a:endParaRPr>
          </a:p>
        </p:txBody>
      </p:sp>
      <p:sp>
        <p:nvSpPr>
          <p:cNvPr id="4" name="Téglalap 3"/>
          <p:cNvSpPr/>
          <p:nvPr/>
        </p:nvSpPr>
        <p:spPr>
          <a:xfrm>
            <a:off x="2178686" y="1566496"/>
            <a:ext cx="6436398" cy="4044377"/>
          </a:xfrm>
          <a:prstGeom prst="rect">
            <a:avLst/>
          </a:prstGeom>
        </p:spPr>
        <p:txBody>
          <a:bodyPr wrap="square">
            <a:spAutoFit/>
          </a:bodyPr>
          <a:lstStyle/>
          <a:p>
            <a:pPr algn="just">
              <a:lnSpc>
                <a:spcPct val="107000"/>
              </a:lnSpc>
              <a:spcAft>
                <a:spcPts val="0"/>
              </a:spcAft>
            </a:pPr>
            <a:r>
              <a:rPr lang="en-GB" sz="1600" b="1" dirty="0">
                <a:latin typeface="Times New Roman" panose="02020603050405020304" pitchFamily="18" charset="0"/>
                <a:ea typeface="Calibri" panose="020F0502020204030204" pitchFamily="34" charset="0"/>
                <a:cs typeface="Times New Roman" panose="02020603050405020304" pitchFamily="18" charset="0"/>
              </a:rPr>
              <a:t> </a:t>
            </a:r>
            <a:endParaRPr lang="hu-HU" sz="1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GB" sz="1600" dirty="0">
                <a:latin typeface="Times New Roman" panose="02020603050405020304" pitchFamily="18" charset="0"/>
                <a:ea typeface="Calibri" panose="020F0502020204030204" pitchFamily="34" charset="0"/>
                <a:cs typeface="Times New Roman" panose="02020603050405020304" pitchFamily="18" charset="0"/>
              </a:rPr>
              <a:t>The </a:t>
            </a:r>
            <a:r>
              <a:rPr lang="en-GB" sz="1600" b="1" dirty="0" err="1">
                <a:latin typeface="Times New Roman" panose="02020603050405020304" pitchFamily="18" charset="0"/>
                <a:ea typeface="Calibri" panose="020F0502020204030204" pitchFamily="34" charset="0"/>
                <a:cs typeface="Times New Roman" panose="02020603050405020304" pitchFamily="18" charset="0"/>
              </a:rPr>
              <a:t>Mária</a:t>
            </a:r>
            <a:r>
              <a:rPr lang="en-GB" sz="1600" b="1" dirty="0">
                <a:latin typeface="Times New Roman" panose="02020603050405020304" pitchFamily="18" charset="0"/>
                <a:ea typeface="Calibri" panose="020F0502020204030204" pitchFamily="34" charset="0"/>
                <a:cs typeface="Times New Roman" panose="02020603050405020304" pitchFamily="18" charset="0"/>
              </a:rPr>
              <a:t> Kopp Institute for Demography and Families </a:t>
            </a:r>
            <a:r>
              <a:rPr lang="en-GB" sz="1600" dirty="0">
                <a:latin typeface="Times New Roman" panose="02020603050405020304" pitchFamily="18" charset="0"/>
                <a:ea typeface="Calibri" panose="020F0502020204030204" pitchFamily="34" charset="0"/>
                <a:cs typeface="Times New Roman" panose="02020603050405020304" pitchFamily="18" charset="0"/>
              </a:rPr>
              <a:t>analysed the </a:t>
            </a:r>
            <a:r>
              <a:rPr lang="en-GB" sz="1600" b="1" u="sng" dirty="0">
                <a:latin typeface="Times New Roman" panose="02020603050405020304" pitchFamily="18" charset="0"/>
                <a:ea typeface="Calibri" panose="020F0502020204030204" pitchFamily="34" charset="0"/>
                <a:cs typeface="Times New Roman" panose="02020603050405020304" pitchFamily="18" charset="0"/>
              </a:rPr>
              <a:t>CSOK contracts between 2015-2018.</a:t>
            </a:r>
            <a:r>
              <a:rPr lang="en-GB" sz="1600" dirty="0">
                <a:latin typeface="Times New Roman" panose="02020603050405020304" pitchFamily="18" charset="0"/>
                <a:ea typeface="Calibri" panose="020F0502020204030204" pitchFamily="34" charset="0"/>
                <a:cs typeface="Times New Roman" panose="02020603050405020304" pitchFamily="18" charset="0"/>
              </a:rPr>
              <a:t> Since the introduction of CSOK in 2015 more than hundred thousand families benefited from the Housing Subsidy for Families. The main findings are: </a:t>
            </a:r>
            <a:endParaRPr lang="hu-HU" sz="1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GB" sz="1600" dirty="0">
                <a:latin typeface="Times New Roman" panose="02020603050405020304" pitchFamily="18" charset="0"/>
                <a:ea typeface="Calibri" panose="020F0502020204030204" pitchFamily="34" charset="0"/>
                <a:cs typeface="Times New Roman" panose="02020603050405020304" pitchFamily="18" charset="0"/>
              </a:rPr>
              <a:t> </a:t>
            </a:r>
            <a:endParaRPr lang="hu-HU"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n-GB" sz="1600" b="1" dirty="0">
                <a:latin typeface="Times New Roman" panose="02020603050405020304" pitchFamily="18" charset="0"/>
                <a:ea typeface="Calibri" panose="020F0502020204030204" pitchFamily="34" charset="0"/>
                <a:cs typeface="Times New Roman" panose="02020603050405020304" pitchFamily="18" charset="0"/>
              </a:rPr>
              <a:t>The average amount per contract was HUF 3.9 million</a:t>
            </a:r>
            <a:r>
              <a:rPr lang="en-GB" sz="1600" dirty="0">
                <a:latin typeface="Times New Roman" panose="02020603050405020304" pitchFamily="18" charset="0"/>
                <a:ea typeface="Calibri" panose="020F0502020204030204" pitchFamily="34" charset="0"/>
                <a:cs typeface="Times New Roman" panose="02020603050405020304" pitchFamily="18" charset="0"/>
              </a:rPr>
              <a:t>. 55.1% of the contracts concluded amounted to HUF 1-2.9 million, including interest subsidy contracts.</a:t>
            </a:r>
            <a:endParaRPr lang="hu-HU" sz="1600" dirty="0">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spcAft>
                <a:spcPts val="0"/>
              </a:spcAft>
            </a:pPr>
            <a:endParaRPr lang="hu-HU"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n-GB" sz="1600" b="1" dirty="0">
                <a:latin typeface="Times New Roman" panose="02020603050405020304" pitchFamily="18" charset="0"/>
                <a:ea typeface="Calibri" panose="020F0502020204030204" pitchFamily="34" charset="0"/>
                <a:cs typeface="Times New Roman" panose="02020603050405020304" pitchFamily="18" charset="0"/>
              </a:rPr>
              <a:t>Most of the claimants live in Pest county (12.5%) and Budapest (10.7%). </a:t>
            </a:r>
            <a:endParaRPr lang="hu-HU" sz="1600" b="1" dirty="0">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spcAft>
                <a:spcPts val="0"/>
              </a:spcAft>
            </a:pPr>
            <a:endParaRPr lang="hu-HU" sz="1600" b="1"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n-GB" sz="1600" b="1" dirty="0">
                <a:latin typeface="Times New Roman" panose="02020603050405020304" pitchFamily="18" charset="0"/>
                <a:ea typeface="Calibri" panose="020F0502020204030204" pitchFamily="34" charset="0"/>
                <a:cs typeface="Times New Roman" panose="02020603050405020304" pitchFamily="18" charset="0"/>
              </a:rPr>
              <a:t>Families have an average of 1.8 children per contract.</a:t>
            </a:r>
            <a:r>
              <a:rPr lang="en-GB" sz="1600" dirty="0">
                <a:latin typeface="Times New Roman" panose="02020603050405020304" pitchFamily="18" charset="0"/>
                <a:ea typeface="Calibri" panose="020F0502020204030204" pitchFamily="34" charset="0"/>
                <a:cs typeface="Times New Roman" panose="02020603050405020304" pitchFamily="18" charset="0"/>
              </a:rPr>
              <a:t> </a:t>
            </a:r>
            <a:endParaRPr lang="hu-HU" sz="1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GB" sz="1600" dirty="0">
                <a:latin typeface="Times New Roman" panose="02020603050405020304" pitchFamily="18" charset="0"/>
                <a:ea typeface="Calibri" panose="020F0502020204030204" pitchFamily="34" charset="0"/>
                <a:cs typeface="Times New Roman" panose="02020603050405020304" pitchFamily="18" charset="0"/>
              </a:rPr>
              <a:t> </a:t>
            </a:r>
            <a:endParaRPr lang="hu-HU"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2699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539" y="0"/>
            <a:ext cx="9144000" cy="6858000"/>
          </a:xfrm>
          <a:prstGeom prst="rect">
            <a:avLst/>
          </a:prstGeom>
        </p:spPr>
      </p:pic>
      <p:sp>
        <p:nvSpPr>
          <p:cNvPr id="6" name="Cím 5"/>
          <p:cNvSpPr>
            <a:spLocks noGrp="1"/>
          </p:cNvSpPr>
          <p:nvPr>
            <p:ph type="ctrTitle"/>
          </p:nvPr>
        </p:nvSpPr>
        <p:spPr>
          <a:xfrm>
            <a:off x="2285999" y="1648639"/>
            <a:ext cx="6598921" cy="3859276"/>
          </a:xfrm>
        </p:spPr>
        <p:txBody>
          <a:bodyPr anchor="t">
            <a:noAutofit/>
          </a:bodyPr>
          <a:lstStyle/>
          <a:p>
            <a:pPr algn="l"/>
            <a:r>
              <a:rPr lang="en-US" sz="1600" b="1" dirty="0">
                <a:latin typeface="Times New Roman" pitchFamily="18" charset="0"/>
                <a:cs typeface="Times New Roman" pitchFamily="18" charset="0"/>
              </a:rPr>
              <a:t>In recent years, the government’s attention </a:t>
            </a:r>
            <a:r>
              <a:rPr lang="hu-HU" sz="1600" b="1" dirty="0">
                <a:latin typeface="Times New Roman" pitchFamily="18" charset="0"/>
                <a:cs typeface="Times New Roman" pitchFamily="18" charset="0"/>
              </a:rPr>
              <a:t> </a:t>
            </a:r>
            <a:r>
              <a:rPr lang="en-US" sz="1600" b="1" dirty="0">
                <a:latin typeface="Times New Roman" pitchFamily="18" charset="0"/>
                <a:cs typeface="Times New Roman" pitchFamily="18" charset="0"/>
              </a:rPr>
              <a:t>has been focused on the demographic situation in the country, and especially on</a:t>
            </a:r>
            <a:r>
              <a:rPr lang="hu-HU" sz="1600" b="1" dirty="0">
                <a:latin typeface="Times New Roman" pitchFamily="18" charset="0"/>
                <a:cs typeface="Times New Roman" pitchFamily="18" charset="0"/>
              </a:rPr>
              <a:t> </a:t>
            </a:r>
            <a:r>
              <a:rPr lang="en-US" sz="1600" b="1" dirty="0">
                <a:latin typeface="Times New Roman" pitchFamily="18" charset="0"/>
                <a:cs typeface="Times New Roman" pitchFamily="18" charset="0"/>
              </a:rPr>
              <a:t>the low fertility </a:t>
            </a:r>
            <a:r>
              <a:rPr lang="hu-HU" sz="1600" b="1" dirty="0">
                <a:latin typeface="Times New Roman" pitchFamily="18" charset="0"/>
                <a:cs typeface="Times New Roman" pitchFamily="18" charset="0"/>
              </a:rPr>
              <a:t>(Pro </a:t>
            </a:r>
            <a:r>
              <a:rPr lang="hu-HU" sz="1600" b="1" dirty="0" err="1">
                <a:latin typeface="Times New Roman" pitchFamily="18" charset="0"/>
                <a:cs typeface="Times New Roman" pitchFamily="18" charset="0"/>
              </a:rPr>
              <a:t>family</a:t>
            </a:r>
            <a:r>
              <a:rPr lang="hu-HU" sz="1600" b="1" dirty="0">
                <a:latin typeface="Times New Roman" pitchFamily="18" charset="0"/>
                <a:cs typeface="Times New Roman" pitchFamily="18" charset="0"/>
              </a:rPr>
              <a:t>, </a:t>
            </a:r>
            <a:r>
              <a:rPr lang="hu-HU" sz="1600" b="1" dirty="0" err="1">
                <a:latin typeface="Times New Roman" pitchFamily="18" charset="0"/>
                <a:cs typeface="Times New Roman" pitchFamily="18" charset="0"/>
              </a:rPr>
              <a:t>pronatalist</a:t>
            </a:r>
            <a:r>
              <a:rPr lang="hu-HU" sz="1600" b="1" dirty="0">
                <a:latin typeface="Times New Roman" pitchFamily="18" charset="0"/>
                <a:cs typeface="Times New Roman" pitchFamily="18" charset="0"/>
              </a:rPr>
              <a:t> policy).</a:t>
            </a:r>
            <a:br>
              <a:rPr lang="hu-HU" sz="1600" b="1" dirty="0">
                <a:latin typeface="Times New Roman" pitchFamily="18" charset="0"/>
                <a:cs typeface="Times New Roman" pitchFamily="18" charset="0"/>
              </a:rPr>
            </a:br>
            <a:br>
              <a:rPr lang="hu-HU" sz="1600" dirty="0">
                <a:latin typeface="Times New Roman" pitchFamily="18" charset="0"/>
                <a:cs typeface="Times New Roman" pitchFamily="18" charset="0"/>
              </a:rPr>
            </a:br>
            <a:r>
              <a:rPr lang="hu-HU" sz="1600" u="sng" dirty="0" err="1">
                <a:latin typeface="Times New Roman" pitchFamily="18" charset="0"/>
                <a:cs typeface="Times New Roman" pitchFamily="18" charset="0"/>
              </a:rPr>
              <a:t>Family</a:t>
            </a:r>
            <a:r>
              <a:rPr lang="hu-HU" sz="1600" u="sng" dirty="0">
                <a:latin typeface="Times New Roman" pitchFamily="18" charset="0"/>
                <a:cs typeface="Times New Roman" pitchFamily="18" charset="0"/>
              </a:rPr>
              <a:t> </a:t>
            </a:r>
            <a:r>
              <a:rPr lang="en-US" sz="1600" u="sng" dirty="0">
                <a:latin typeface="Times New Roman" pitchFamily="18" charset="0"/>
                <a:cs typeface="Times New Roman" pitchFamily="18" charset="0"/>
              </a:rPr>
              <a:t>policy</a:t>
            </a:r>
            <a:r>
              <a:rPr lang="hu-HU" sz="1600" u="sng" dirty="0">
                <a:latin typeface="Times New Roman" pitchFamily="18" charset="0"/>
                <a:cs typeface="Times New Roman" pitchFamily="18" charset="0"/>
              </a:rPr>
              <a:t> (</a:t>
            </a:r>
            <a:r>
              <a:rPr lang="hu-HU" sz="1600" u="sng" dirty="0" err="1">
                <a:latin typeface="Times New Roman" pitchFamily="18" charset="0"/>
                <a:cs typeface="Times New Roman" pitchFamily="18" charset="0"/>
              </a:rPr>
              <a:t>Act</a:t>
            </a:r>
            <a:r>
              <a:rPr lang="hu-HU" sz="1600" u="sng" dirty="0">
                <a:latin typeface="Times New Roman" pitchFamily="18" charset="0"/>
                <a:cs typeface="Times New Roman" pitchFamily="18" charset="0"/>
              </a:rPr>
              <a:t> </a:t>
            </a:r>
            <a:r>
              <a:rPr lang="en-US" sz="1600" u="sng" dirty="0">
                <a:latin typeface="Times New Roman" pitchFamily="18" charset="0"/>
                <a:cs typeface="Times New Roman" pitchFamily="18" charset="0"/>
              </a:rPr>
              <a:t>CCXI of 2011 on the </a:t>
            </a:r>
            <a:r>
              <a:rPr lang="hu-HU" sz="1600" i="1" u="sng" dirty="0">
                <a:latin typeface="Times New Roman" pitchFamily="18" charset="0"/>
                <a:cs typeface="Times New Roman" pitchFamily="18" charset="0"/>
              </a:rPr>
              <a:t>P</a:t>
            </a:r>
            <a:r>
              <a:rPr lang="en-US" sz="1600" i="1" u="sng" dirty="0" err="1">
                <a:latin typeface="Times New Roman" pitchFamily="18" charset="0"/>
                <a:cs typeface="Times New Roman" pitchFamily="18" charset="0"/>
              </a:rPr>
              <a:t>rotection</a:t>
            </a:r>
            <a:r>
              <a:rPr lang="en-US" sz="1600" i="1" u="sng" dirty="0">
                <a:latin typeface="Times New Roman" pitchFamily="18" charset="0"/>
                <a:cs typeface="Times New Roman" pitchFamily="18" charset="0"/>
              </a:rPr>
              <a:t> of families</a:t>
            </a:r>
            <a:r>
              <a:rPr lang="en-US" sz="1600" u="sng" dirty="0">
                <a:latin typeface="Times New Roman" pitchFamily="18" charset="0"/>
                <a:cs typeface="Times New Roman" pitchFamily="18" charset="0"/>
              </a:rPr>
              <a:t>.</a:t>
            </a:r>
            <a:r>
              <a:rPr lang="hu-HU" sz="1600" u="sng" dirty="0">
                <a:latin typeface="Times New Roman" pitchFamily="18" charset="0"/>
                <a:cs typeface="Times New Roman" pitchFamily="18" charset="0"/>
              </a:rPr>
              <a:t>):</a:t>
            </a:r>
            <a:br>
              <a:rPr lang="hu-HU" sz="1600" u="sng" dirty="0">
                <a:latin typeface="Times New Roman" pitchFamily="18" charset="0"/>
                <a:cs typeface="Times New Roman" pitchFamily="18" charset="0"/>
              </a:rPr>
            </a:br>
            <a:r>
              <a:rPr lang="hu-HU" sz="1600" dirty="0">
                <a:latin typeface="Times New Roman" pitchFamily="18" charset="0"/>
                <a:cs typeface="Times New Roman" pitchFamily="18" charset="0"/>
              </a:rPr>
              <a:t>- </a:t>
            </a:r>
            <a:r>
              <a:rPr lang="en-US" sz="1600" dirty="0">
                <a:latin typeface="Times New Roman" pitchFamily="18" charset="0"/>
                <a:cs typeface="Times New Roman" pitchFamily="18" charset="0"/>
              </a:rPr>
              <a:t> to improve the demographic situation,</a:t>
            </a:r>
            <a:r>
              <a:rPr lang="hu-HU" sz="1600" dirty="0">
                <a:latin typeface="Times New Roman" pitchFamily="18" charset="0"/>
                <a:cs typeface="Times New Roman" pitchFamily="18" charset="0"/>
              </a:rPr>
              <a:t>  </a:t>
            </a:r>
            <a:br>
              <a:rPr lang="hu-HU" sz="1600" dirty="0">
                <a:latin typeface="Times New Roman" pitchFamily="18" charset="0"/>
                <a:cs typeface="Times New Roman" pitchFamily="18" charset="0"/>
              </a:rPr>
            </a:br>
            <a:r>
              <a:rPr lang="hu-HU" sz="1600" dirty="0">
                <a:latin typeface="Times New Roman" pitchFamily="18" charset="0"/>
                <a:cs typeface="Times New Roman" pitchFamily="18" charset="0"/>
              </a:rPr>
              <a:t>- </a:t>
            </a:r>
            <a:r>
              <a:rPr lang="en-US" sz="1600" dirty="0">
                <a:latin typeface="Times New Roman" pitchFamily="18" charset="0"/>
                <a:cs typeface="Times New Roman" pitchFamily="18" charset="0"/>
              </a:rPr>
              <a:t>primarily through support for </a:t>
            </a:r>
            <a:r>
              <a:rPr lang="hu-HU" sz="1600" dirty="0">
                <a:latin typeface="Times New Roman" pitchFamily="18" charset="0"/>
                <a:cs typeface="Times New Roman" pitchFamily="18" charset="0"/>
              </a:rPr>
              <a:t> </a:t>
            </a:r>
            <a:r>
              <a:rPr lang="en-US" sz="1600" dirty="0">
                <a:latin typeface="Times New Roman" pitchFamily="18" charset="0"/>
                <a:cs typeface="Times New Roman" pitchFamily="18" charset="0"/>
              </a:rPr>
              <a:t>women’s fertility plans and incentives </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to have children.</a:t>
            </a:r>
            <a:r>
              <a:rPr lang="hu-HU" sz="1600" dirty="0">
                <a:latin typeface="Times New Roman" pitchFamily="18" charset="0"/>
                <a:cs typeface="Times New Roman" pitchFamily="18" charset="0"/>
              </a:rPr>
              <a:t> </a:t>
            </a:r>
            <a:br>
              <a:rPr lang="hu-HU" sz="1600" dirty="0">
                <a:latin typeface="Times New Roman" pitchFamily="18" charset="0"/>
                <a:cs typeface="Times New Roman" pitchFamily="18" charset="0"/>
              </a:rPr>
            </a:br>
            <a:br>
              <a:rPr lang="hu-HU" sz="1600" dirty="0">
                <a:latin typeface="Times New Roman" pitchFamily="18" charset="0"/>
                <a:cs typeface="Times New Roman" pitchFamily="18" charset="0"/>
              </a:rPr>
            </a:br>
            <a:r>
              <a:rPr lang="en-US" sz="1600" dirty="0">
                <a:latin typeface="Times New Roman" pitchFamily="18" charset="0"/>
                <a:cs typeface="Times New Roman" pitchFamily="18" charset="0"/>
              </a:rPr>
              <a:t>The law lists a number of areas to be supported, and </a:t>
            </a:r>
            <a:r>
              <a:rPr lang="hu-HU" sz="1600" dirty="0">
                <a:latin typeface="Times New Roman" pitchFamily="18" charset="0"/>
                <a:cs typeface="Times New Roman" pitchFamily="18" charset="0"/>
              </a:rPr>
              <a:t> </a:t>
            </a:r>
            <a:r>
              <a:rPr lang="en-US" sz="1600" dirty="0">
                <a:latin typeface="Times New Roman" pitchFamily="18" charset="0"/>
                <a:cs typeface="Times New Roman" pitchFamily="18" charset="0"/>
              </a:rPr>
              <a:t>according to the specialized literature, a </a:t>
            </a:r>
            <a:r>
              <a:rPr lang="hu-HU" sz="1600" dirty="0">
                <a:latin typeface="Times New Roman" pitchFamily="18" charset="0"/>
                <a:cs typeface="Times New Roman" pitchFamily="18" charset="0"/>
              </a:rPr>
              <a:t> </a:t>
            </a:r>
            <a:r>
              <a:rPr lang="en-US" sz="1600" dirty="0">
                <a:latin typeface="Times New Roman" pitchFamily="18" charset="0"/>
                <a:cs typeface="Times New Roman" pitchFamily="18" charset="0"/>
              </a:rPr>
              <a:t>number of these areas do in fact support </a:t>
            </a:r>
            <a:r>
              <a:rPr lang="hu-HU" sz="1600" dirty="0">
                <a:latin typeface="Times New Roman" pitchFamily="18" charset="0"/>
                <a:cs typeface="Times New Roman" pitchFamily="18" charset="0"/>
              </a:rPr>
              <a:t> </a:t>
            </a:r>
            <a:r>
              <a:rPr lang="en-US" sz="1600" dirty="0">
                <a:latin typeface="Times New Roman" pitchFamily="18" charset="0"/>
                <a:cs typeface="Times New Roman" pitchFamily="18" charset="0"/>
              </a:rPr>
              <a:t>fertility: </a:t>
            </a:r>
            <a:br>
              <a:rPr lang="hu-HU" sz="1600" dirty="0">
                <a:latin typeface="Times New Roman" pitchFamily="18" charset="0"/>
                <a:cs typeface="Times New Roman" pitchFamily="18" charset="0"/>
              </a:rPr>
            </a:br>
            <a:r>
              <a:rPr lang="hu-HU" sz="1600" dirty="0">
                <a:latin typeface="Times New Roman" pitchFamily="18" charset="0"/>
                <a:cs typeface="Times New Roman" pitchFamily="18" charset="0"/>
              </a:rPr>
              <a:t>- </a:t>
            </a:r>
            <a:r>
              <a:rPr lang="en-US" sz="1600" dirty="0">
                <a:latin typeface="Times New Roman" pitchFamily="18" charset="0"/>
                <a:cs typeface="Times New Roman" pitchFamily="18" charset="0"/>
              </a:rPr>
              <a:t>the </a:t>
            </a:r>
            <a:r>
              <a:rPr lang="en-US" sz="1600" i="1" u="sng" dirty="0">
                <a:latin typeface="Times New Roman" pitchFamily="18" charset="0"/>
                <a:cs typeface="Times New Roman" pitchFamily="18" charset="0"/>
              </a:rPr>
              <a:t>reconciliation of family life and employment</a:t>
            </a:r>
            <a:r>
              <a:rPr lang="en-US" sz="1600" dirty="0">
                <a:latin typeface="Times New Roman" pitchFamily="18" charset="0"/>
                <a:cs typeface="Times New Roman" pitchFamily="18" charset="0"/>
              </a:rPr>
              <a:t>; </a:t>
            </a:r>
            <a:br>
              <a:rPr lang="hu-HU" sz="1600" dirty="0">
                <a:latin typeface="Times New Roman" pitchFamily="18" charset="0"/>
                <a:cs typeface="Times New Roman" pitchFamily="18" charset="0"/>
              </a:rPr>
            </a:br>
            <a:r>
              <a:rPr lang="hu-HU" sz="1600" dirty="0">
                <a:latin typeface="Times New Roman" pitchFamily="18" charset="0"/>
                <a:cs typeface="Times New Roman" pitchFamily="18" charset="0"/>
              </a:rPr>
              <a:t>- </a:t>
            </a:r>
            <a:r>
              <a:rPr lang="en-US" sz="1600" i="1" u="sng" dirty="0">
                <a:latin typeface="Times New Roman" pitchFamily="18" charset="0"/>
                <a:cs typeface="Times New Roman" pitchFamily="18" charset="0"/>
              </a:rPr>
              <a:t>placement of children during </a:t>
            </a:r>
            <a:r>
              <a:rPr lang="hu-HU" sz="1600" i="1" u="sng" dirty="0">
                <a:latin typeface="Times New Roman" pitchFamily="18" charset="0"/>
                <a:cs typeface="Times New Roman" pitchFamily="18" charset="0"/>
              </a:rPr>
              <a:t> </a:t>
            </a:r>
            <a:r>
              <a:rPr lang="en-US" sz="1600" i="1" u="sng" dirty="0">
                <a:latin typeface="Times New Roman" pitchFamily="18" charset="0"/>
                <a:cs typeface="Times New Roman" pitchFamily="18" charset="0"/>
              </a:rPr>
              <a:t>the day </a:t>
            </a:r>
            <a:r>
              <a:rPr lang="en-US" sz="1600" dirty="0">
                <a:latin typeface="Times New Roman" pitchFamily="18" charset="0"/>
                <a:cs typeface="Times New Roman" pitchFamily="18" charset="0"/>
              </a:rPr>
              <a:t>while parents are at work; </a:t>
            </a:r>
            <a:br>
              <a:rPr lang="hu-HU" sz="1600" dirty="0">
                <a:latin typeface="Times New Roman" pitchFamily="18" charset="0"/>
                <a:cs typeface="Times New Roman" pitchFamily="18" charset="0"/>
              </a:rPr>
            </a:br>
            <a:r>
              <a:rPr lang="hu-HU" sz="1600" dirty="0">
                <a:latin typeface="Times New Roman" pitchFamily="18" charset="0"/>
                <a:cs typeface="Times New Roman" pitchFamily="18" charset="0"/>
              </a:rPr>
              <a:t>- </a:t>
            </a:r>
            <a:r>
              <a:rPr lang="en-US" sz="1600" b="1" i="1" u="sng" dirty="0">
                <a:latin typeface="Times New Roman" pitchFamily="18" charset="0"/>
                <a:cs typeface="Times New Roman" pitchFamily="18" charset="0"/>
              </a:rPr>
              <a:t>support </a:t>
            </a:r>
            <a:r>
              <a:rPr lang="hu-HU" sz="1600" b="1" i="1" u="sng" dirty="0">
                <a:latin typeface="Times New Roman" pitchFamily="18" charset="0"/>
                <a:cs typeface="Times New Roman" pitchFamily="18" charset="0"/>
              </a:rPr>
              <a:t> </a:t>
            </a:r>
            <a:r>
              <a:rPr lang="en-US" sz="1600" b="1" i="1" u="sng" dirty="0">
                <a:latin typeface="Times New Roman" pitchFamily="18" charset="0"/>
                <a:cs typeface="Times New Roman" pitchFamily="18" charset="0"/>
              </a:rPr>
              <a:t>for creating homes and housing</a:t>
            </a:r>
            <a:r>
              <a:rPr lang="en-US" sz="1600" dirty="0">
                <a:latin typeface="Times New Roman" pitchFamily="18" charset="0"/>
                <a:cs typeface="Times New Roman" pitchFamily="18" charset="0"/>
              </a:rPr>
              <a:t>; </a:t>
            </a:r>
            <a:br>
              <a:rPr lang="hu-HU" sz="1600" dirty="0">
                <a:latin typeface="Times New Roman" pitchFamily="18" charset="0"/>
                <a:cs typeface="Times New Roman" pitchFamily="18" charset="0"/>
              </a:rPr>
            </a:br>
            <a:r>
              <a:rPr lang="hu-HU" sz="1600" dirty="0">
                <a:latin typeface="Times New Roman" pitchFamily="18" charset="0"/>
                <a:cs typeface="Times New Roman" pitchFamily="18" charset="0"/>
              </a:rPr>
              <a:t>- </a:t>
            </a:r>
            <a:r>
              <a:rPr lang="en-US" sz="1600" i="1" u="sng" dirty="0">
                <a:latin typeface="Times New Roman" pitchFamily="18" charset="0"/>
                <a:cs typeface="Times New Roman" pitchFamily="18" charset="0"/>
              </a:rPr>
              <a:t>reduced </a:t>
            </a:r>
            <a:r>
              <a:rPr lang="hu-HU" sz="1600" i="1" u="sng" dirty="0">
                <a:latin typeface="Times New Roman" pitchFamily="18" charset="0"/>
                <a:cs typeface="Times New Roman" pitchFamily="18" charset="0"/>
              </a:rPr>
              <a:t> </a:t>
            </a:r>
            <a:r>
              <a:rPr lang="en-US" sz="1600" i="1" u="sng" dirty="0">
                <a:latin typeface="Times New Roman" pitchFamily="18" charset="0"/>
                <a:cs typeface="Times New Roman" pitchFamily="18" charset="0"/>
              </a:rPr>
              <a:t>administrative burdens </a:t>
            </a:r>
            <a:r>
              <a:rPr lang="en-US" sz="1600" dirty="0">
                <a:latin typeface="Times New Roman" pitchFamily="18" charset="0"/>
                <a:cs typeface="Times New Roman" pitchFamily="18" charset="0"/>
              </a:rPr>
              <a:t>related to the use of </a:t>
            </a:r>
            <a:r>
              <a:rPr lang="hu-HU" sz="1600" dirty="0">
                <a:latin typeface="Times New Roman" pitchFamily="18" charset="0"/>
                <a:cs typeface="Times New Roman" pitchFamily="18" charset="0"/>
              </a:rPr>
              <a:t> </a:t>
            </a:r>
            <a:r>
              <a:rPr lang="en-US" sz="1600" dirty="0">
                <a:latin typeface="Times New Roman" pitchFamily="18" charset="0"/>
                <a:cs typeface="Times New Roman" pitchFamily="18" charset="0"/>
              </a:rPr>
              <a:t>benefits and services. </a:t>
            </a:r>
            <a:br>
              <a:rPr lang="hu-HU" sz="1600" dirty="0">
                <a:latin typeface="Times New Roman" pitchFamily="18" charset="0"/>
                <a:cs typeface="Times New Roman" pitchFamily="18" charset="0"/>
              </a:rPr>
            </a:br>
            <a:br>
              <a:rPr lang="hu-HU" sz="1600" dirty="0">
                <a:latin typeface="Times New Roman" pitchFamily="18" charset="0"/>
                <a:cs typeface="Times New Roman" pitchFamily="18" charset="0"/>
              </a:rPr>
            </a:br>
            <a:r>
              <a:rPr lang="hu-HU" sz="1600" b="1" dirty="0">
                <a:latin typeface="Times New Roman" pitchFamily="18" charset="0"/>
                <a:cs typeface="Times New Roman" pitchFamily="18" charset="0"/>
              </a:rPr>
              <a:t>E</a:t>
            </a:r>
            <a:r>
              <a:rPr lang="en-US" sz="1600" b="1" dirty="0" err="1">
                <a:latin typeface="Times New Roman" pitchFamily="18" charset="0"/>
                <a:cs typeface="Times New Roman" pitchFamily="18" charset="0"/>
              </a:rPr>
              <a:t>mphasis</a:t>
            </a:r>
            <a:r>
              <a:rPr lang="en-US" sz="1600" b="1" dirty="0">
                <a:latin typeface="Times New Roman" pitchFamily="18" charset="0"/>
                <a:cs typeface="Times New Roman" pitchFamily="18" charset="0"/>
              </a:rPr>
              <a:t> is placed on supporting marriage and family values, and on a family-friendly world-view.</a:t>
            </a:r>
          </a:p>
        </p:txBody>
      </p:sp>
      <p:sp>
        <p:nvSpPr>
          <p:cNvPr id="7" name="Cím 5"/>
          <p:cNvSpPr txBox="1">
            <a:spLocks/>
          </p:cNvSpPr>
          <p:nvPr/>
        </p:nvSpPr>
        <p:spPr>
          <a:xfrm>
            <a:off x="2895600" y="463967"/>
            <a:ext cx="5562600" cy="83982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hu-HU" sz="2700" dirty="0" err="1">
                <a:solidFill>
                  <a:srgbClr val="414141"/>
                </a:solidFill>
                <a:latin typeface="Times New Roman" panose="02020603050405020304" pitchFamily="18" charset="0"/>
                <a:cs typeface="Times New Roman" panose="02020603050405020304" pitchFamily="18" charset="0"/>
              </a:rPr>
              <a:t>Family</a:t>
            </a:r>
            <a:r>
              <a:rPr lang="hu-HU" sz="2700" dirty="0">
                <a:solidFill>
                  <a:srgbClr val="414141"/>
                </a:solidFill>
                <a:latin typeface="Times New Roman" panose="02020603050405020304" pitchFamily="18" charset="0"/>
                <a:cs typeface="Times New Roman" panose="02020603050405020304" pitchFamily="18" charset="0"/>
              </a:rPr>
              <a:t> </a:t>
            </a:r>
            <a:r>
              <a:rPr lang="hu-HU" sz="2700" dirty="0" err="1">
                <a:solidFill>
                  <a:srgbClr val="414141"/>
                </a:solidFill>
                <a:latin typeface="Times New Roman" panose="02020603050405020304" pitchFamily="18" charset="0"/>
                <a:cs typeface="Times New Roman" panose="02020603050405020304" pitchFamily="18" charset="0"/>
              </a:rPr>
              <a:t>support</a:t>
            </a:r>
            <a:r>
              <a:rPr lang="hu-HU" sz="2700" dirty="0">
                <a:solidFill>
                  <a:srgbClr val="414141"/>
                </a:solidFill>
                <a:latin typeface="Times New Roman" panose="02020603050405020304" pitchFamily="18" charset="0"/>
                <a:cs typeface="Times New Roman" panose="02020603050405020304" pitchFamily="18" charset="0"/>
              </a:rPr>
              <a:t> </a:t>
            </a:r>
            <a:r>
              <a:rPr lang="hu-HU" sz="2700" dirty="0" err="1">
                <a:solidFill>
                  <a:srgbClr val="414141"/>
                </a:solidFill>
                <a:latin typeface="Times New Roman" panose="02020603050405020304" pitchFamily="18" charset="0"/>
                <a:cs typeface="Times New Roman" panose="02020603050405020304" pitchFamily="18" charset="0"/>
              </a:rPr>
              <a:t>system</a:t>
            </a:r>
            <a:endParaRPr lang="hu-HU" sz="2700" dirty="0">
              <a:solidFill>
                <a:srgbClr val="414141"/>
              </a:solidFill>
              <a:latin typeface="Times New Roman" panose="02020603050405020304" pitchFamily="18" charset="0"/>
              <a:cs typeface="Times New Roman" panose="02020603050405020304" pitchFamily="18" charset="0"/>
            </a:endParaRPr>
          </a:p>
        </p:txBody>
      </p:sp>
      <p:sp>
        <p:nvSpPr>
          <p:cNvPr id="3" name="AutoShape 4" descr="Pázmány Esztergom - About | Facebook"/>
          <p:cNvSpPr>
            <a:spLocks noChangeAspect="1" noChangeArrowheads="1"/>
          </p:cNvSpPr>
          <p:nvPr/>
        </p:nvSpPr>
        <p:spPr bwMode="auto">
          <a:xfrm>
            <a:off x="-21904830" y="18594"/>
            <a:ext cx="308120" cy="3081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9" name="AutoShape 8" descr="Pázmány Esztergom - About | Facebook"/>
          <p:cNvSpPr>
            <a:spLocks noChangeAspect="1" noChangeArrowheads="1"/>
          </p:cNvSpPr>
          <p:nvPr/>
        </p:nvSpPr>
        <p:spPr bwMode="auto">
          <a:xfrm>
            <a:off x="52480" y="-136445"/>
            <a:ext cx="2880469" cy="288047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pic>
        <p:nvPicPr>
          <p:cNvPr id="2058" name="Picture 10" descr="https://www.eufa.org/images/unis/HUN/HU_Logo.jpg"/>
          <p:cNvPicPr>
            <a:picLocks noChangeAspect="1" noChangeArrowheads="1"/>
          </p:cNvPicPr>
          <p:nvPr/>
        </p:nvPicPr>
        <p:blipFill rotWithShape="1">
          <a:blip r:embed="rId3">
            <a:extLst>
              <a:ext uri="{28A0092B-C50C-407E-A947-70E740481C1C}">
                <a14:useLocalDpi xmlns:a14="http://schemas.microsoft.com/office/drawing/2010/main" val="0"/>
              </a:ext>
            </a:extLst>
          </a:blip>
          <a:srcRect l="36742" t="2374" r="34458" b="27148"/>
          <a:stretch/>
        </p:blipFill>
        <p:spPr bwMode="auto">
          <a:xfrm>
            <a:off x="123488" y="326715"/>
            <a:ext cx="1645920" cy="2262280"/>
          </a:xfrm>
          <a:prstGeom prst="rect">
            <a:avLst/>
          </a:prstGeom>
          <a:noFill/>
          <a:extLst>
            <a:ext uri="{909E8E84-426E-40DD-AFC4-6F175D3DCCD1}">
              <a14:hiddenFill xmlns:a14="http://schemas.microsoft.com/office/drawing/2010/main">
                <a:solidFill>
                  <a:srgbClr val="FFFFFF"/>
                </a:solidFill>
              </a14:hiddenFill>
            </a:ext>
          </a:extLst>
        </p:spPr>
      </p:pic>
      <p:sp>
        <p:nvSpPr>
          <p:cNvPr id="11" name="Téglalap 10"/>
          <p:cNvSpPr/>
          <p:nvPr/>
        </p:nvSpPr>
        <p:spPr>
          <a:xfrm>
            <a:off x="146348" y="5966023"/>
            <a:ext cx="1623060" cy="646331"/>
          </a:xfrm>
          <a:prstGeom prst="rect">
            <a:avLst/>
          </a:prstGeom>
          <a:solidFill>
            <a:schemeClr val="bg1"/>
          </a:solidFill>
        </p:spPr>
        <p:txBody>
          <a:bodyPr wrap="square">
            <a:spAutoFit/>
          </a:bodyPr>
          <a:lstStyle/>
          <a:p>
            <a:r>
              <a:rPr lang="hu-HU" sz="900" dirty="0">
                <a:solidFill>
                  <a:schemeClr val="bg1">
                    <a:lumMod val="65000"/>
                  </a:schemeClr>
                </a:solidFill>
                <a:latin typeface="Times New Roman" panose="02020603050405020304" pitchFamily="18" charset="0"/>
                <a:cs typeface="Times New Roman" panose="02020603050405020304" pitchFamily="18" charset="0"/>
              </a:rPr>
              <a:t>H-1088 Budapest, </a:t>
            </a:r>
          </a:p>
          <a:p>
            <a:r>
              <a:rPr lang="hu-HU" sz="900" dirty="0">
                <a:solidFill>
                  <a:schemeClr val="bg1">
                    <a:lumMod val="65000"/>
                  </a:schemeClr>
                </a:solidFill>
                <a:latin typeface="Times New Roman" panose="02020603050405020304" pitchFamily="18" charset="0"/>
                <a:cs typeface="Times New Roman" panose="02020603050405020304" pitchFamily="18" charset="0"/>
              </a:rPr>
              <a:t>Mikszáth Kálmán tér 1.</a:t>
            </a:r>
            <a:br>
              <a:rPr lang="hu-HU" sz="900" dirty="0">
                <a:solidFill>
                  <a:schemeClr val="bg1">
                    <a:lumMod val="65000"/>
                  </a:schemeClr>
                </a:solidFill>
                <a:latin typeface="Times New Roman" panose="02020603050405020304" pitchFamily="18" charset="0"/>
                <a:cs typeface="Times New Roman" panose="02020603050405020304" pitchFamily="18" charset="0"/>
              </a:rPr>
            </a:br>
            <a:r>
              <a:rPr lang="hu-HU" sz="900" dirty="0">
                <a:solidFill>
                  <a:schemeClr val="bg1">
                    <a:lumMod val="65000"/>
                  </a:schemeClr>
                </a:solidFill>
                <a:latin typeface="Times New Roman" panose="02020603050405020304" pitchFamily="18" charset="0"/>
                <a:cs typeface="Times New Roman" panose="02020603050405020304" pitchFamily="18" charset="0"/>
              </a:rPr>
              <a:t>https://btk.ppke.hu/en</a:t>
            </a:r>
            <a:br>
              <a:rPr lang="hu-HU" sz="900" dirty="0">
                <a:solidFill>
                  <a:schemeClr val="bg1">
                    <a:lumMod val="65000"/>
                  </a:schemeClr>
                </a:solidFill>
                <a:latin typeface="Times New Roman" panose="02020603050405020304" pitchFamily="18" charset="0"/>
                <a:cs typeface="Times New Roman" panose="02020603050405020304" pitchFamily="18" charset="0"/>
              </a:rPr>
            </a:br>
            <a:endParaRPr lang="hu-HU" sz="900" dirty="0">
              <a:solidFill>
                <a:schemeClr val="bg1">
                  <a:lumMod val="65000"/>
                </a:schemeClr>
              </a:solidFill>
            </a:endParaRPr>
          </a:p>
        </p:txBody>
      </p:sp>
    </p:spTree>
    <p:extLst>
      <p:ext uri="{BB962C8B-B14F-4D97-AF65-F5344CB8AC3E}">
        <p14:creationId xmlns:p14="http://schemas.microsoft.com/office/powerpoint/2010/main" val="605341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51" y="-144463"/>
            <a:ext cx="9144000" cy="6858000"/>
          </a:xfrm>
          <a:prstGeom prst="rect">
            <a:avLst/>
          </a:prstGeom>
        </p:spPr>
      </p:pic>
      <p:sp>
        <p:nvSpPr>
          <p:cNvPr id="3" name="AutoShape 4" descr="Pázmány Esztergom - About | Facebook"/>
          <p:cNvSpPr>
            <a:spLocks noChangeAspect="1" noChangeArrowheads="1"/>
          </p:cNvSpPr>
          <p:nvPr/>
        </p:nvSpPr>
        <p:spPr bwMode="auto">
          <a:xfrm>
            <a:off x="-21904830" y="18594"/>
            <a:ext cx="308120" cy="3081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9" name="AutoShape 8" descr="Pázmány Esztergom - About | Facebook"/>
          <p:cNvSpPr>
            <a:spLocks noChangeAspect="1" noChangeArrowheads="1"/>
          </p:cNvSpPr>
          <p:nvPr/>
        </p:nvSpPr>
        <p:spPr bwMode="auto">
          <a:xfrm>
            <a:off x="155574" y="-144463"/>
            <a:ext cx="2880469" cy="288047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pic>
        <p:nvPicPr>
          <p:cNvPr id="2058" name="Picture 10" descr="https://www.eufa.org/images/unis/HUN/HU_Logo.jpg"/>
          <p:cNvPicPr>
            <a:picLocks noChangeAspect="1" noChangeArrowheads="1"/>
          </p:cNvPicPr>
          <p:nvPr/>
        </p:nvPicPr>
        <p:blipFill rotWithShape="1">
          <a:blip r:embed="rId3">
            <a:extLst>
              <a:ext uri="{28A0092B-C50C-407E-A947-70E740481C1C}">
                <a14:useLocalDpi xmlns:a14="http://schemas.microsoft.com/office/drawing/2010/main" val="0"/>
              </a:ext>
            </a:extLst>
          </a:blip>
          <a:srcRect l="36742" t="2374" r="34458" b="27148"/>
          <a:stretch/>
        </p:blipFill>
        <p:spPr bwMode="auto">
          <a:xfrm>
            <a:off x="118110" y="172654"/>
            <a:ext cx="1645920" cy="2262280"/>
          </a:xfrm>
          <a:prstGeom prst="rect">
            <a:avLst/>
          </a:prstGeom>
          <a:noFill/>
          <a:extLst>
            <a:ext uri="{909E8E84-426E-40DD-AFC4-6F175D3DCCD1}">
              <a14:hiddenFill xmlns:a14="http://schemas.microsoft.com/office/drawing/2010/main">
                <a:solidFill>
                  <a:srgbClr val="FFFFFF"/>
                </a:solidFill>
              </a14:hiddenFill>
            </a:ext>
          </a:extLst>
        </p:spPr>
      </p:pic>
      <p:sp>
        <p:nvSpPr>
          <p:cNvPr id="11" name="Téglalap 10"/>
          <p:cNvSpPr/>
          <p:nvPr/>
        </p:nvSpPr>
        <p:spPr>
          <a:xfrm>
            <a:off x="0" y="5894581"/>
            <a:ext cx="1623060" cy="646331"/>
          </a:xfrm>
          <a:prstGeom prst="rect">
            <a:avLst/>
          </a:prstGeom>
          <a:solidFill>
            <a:schemeClr val="bg1"/>
          </a:solidFill>
        </p:spPr>
        <p:txBody>
          <a:bodyPr wrap="square">
            <a:spAutoFit/>
          </a:bodyPr>
          <a:lstStyle/>
          <a:p>
            <a:r>
              <a:rPr lang="hu-HU" sz="900" dirty="0">
                <a:solidFill>
                  <a:schemeClr val="bg1">
                    <a:lumMod val="65000"/>
                  </a:schemeClr>
                </a:solidFill>
                <a:latin typeface="Times New Roman" panose="02020603050405020304" pitchFamily="18" charset="0"/>
                <a:cs typeface="Times New Roman" panose="02020603050405020304" pitchFamily="18" charset="0"/>
              </a:rPr>
              <a:t>H-1088 Budapest, </a:t>
            </a:r>
          </a:p>
          <a:p>
            <a:r>
              <a:rPr lang="hu-HU" sz="900" dirty="0">
                <a:solidFill>
                  <a:schemeClr val="bg1">
                    <a:lumMod val="65000"/>
                  </a:schemeClr>
                </a:solidFill>
                <a:latin typeface="Times New Roman" panose="02020603050405020304" pitchFamily="18" charset="0"/>
                <a:cs typeface="Times New Roman" panose="02020603050405020304" pitchFamily="18" charset="0"/>
              </a:rPr>
              <a:t>Mikszáth Kálmán tér 1.</a:t>
            </a:r>
            <a:br>
              <a:rPr lang="hu-HU" sz="900" dirty="0">
                <a:solidFill>
                  <a:schemeClr val="bg1">
                    <a:lumMod val="65000"/>
                  </a:schemeClr>
                </a:solidFill>
                <a:latin typeface="Times New Roman" panose="02020603050405020304" pitchFamily="18" charset="0"/>
                <a:cs typeface="Times New Roman" panose="02020603050405020304" pitchFamily="18" charset="0"/>
              </a:rPr>
            </a:br>
            <a:r>
              <a:rPr lang="hu-HU" sz="900" dirty="0">
                <a:solidFill>
                  <a:schemeClr val="bg1">
                    <a:lumMod val="65000"/>
                  </a:schemeClr>
                </a:solidFill>
                <a:latin typeface="Times New Roman" panose="02020603050405020304" pitchFamily="18" charset="0"/>
                <a:cs typeface="Times New Roman" panose="02020603050405020304" pitchFamily="18" charset="0"/>
              </a:rPr>
              <a:t>https://btk.ppke.hu/en</a:t>
            </a:r>
            <a:br>
              <a:rPr lang="hu-HU" sz="900" dirty="0">
                <a:solidFill>
                  <a:schemeClr val="bg1">
                    <a:lumMod val="65000"/>
                  </a:schemeClr>
                </a:solidFill>
                <a:latin typeface="Times New Roman" panose="02020603050405020304" pitchFamily="18" charset="0"/>
                <a:cs typeface="Times New Roman" panose="02020603050405020304" pitchFamily="18" charset="0"/>
              </a:rPr>
            </a:br>
            <a:endParaRPr lang="hu-HU" sz="900" dirty="0">
              <a:solidFill>
                <a:schemeClr val="bg1">
                  <a:lumMod val="65000"/>
                </a:schemeClr>
              </a:solidFill>
            </a:endParaRPr>
          </a:p>
        </p:txBody>
      </p:sp>
      <p:pic>
        <p:nvPicPr>
          <p:cNvPr id="10" name="Kép 9" descr="cid:image001.png@01D617C5.3AE09040"/>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2795025" y="416362"/>
            <a:ext cx="5533187" cy="3470410"/>
          </a:xfrm>
          <a:prstGeom prst="rect">
            <a:avLst/>
          </a:prstGeom>
          <a:noFill/>
          <a:ln>
            <a:noFill/>
          </a:ln>
        </p:spPr>
      </p:pic>
      <p:sp>
        <p:nvSpPr>
          <p:cNvPr id="4" name="Téglalap 3"/>
          <p:cNvSpPr/>
          <p:nvPr/>
        </p:nvSpPr>
        <p:spPr>
          <a:xfrm>
            <a:off x="1945342" y="4081199"/>
            <a:ext cx="6831106" cy="1920975"/>
          </a:xfrm>
          <a:prstGeom prst="rect">
            <a:avLst/>
          </a:prstGeom>
        </p:spPr>
        <p:txBody>
          <a:bodyPr wrap="square">
            <a:spAutoFit/>
          </a:bodyPr>
          <a:lstStyle/>
          <a:p>
            <a:pPr marL="342900" lvl="0" indent="-342900" algn="just">
              <a:lnSpc>
                <a:spcPct val="107000"/>
              </a:lnSpc>
              <a:spcAft>
                <a:spcPts val="0"/>
              </a:spcAft>
              <a:buFont typeface="Symbol" panose="05050102010706020507" pitchFamily="18" charset="2"/>
              <a:buChar char=""/>
            </a:pPr>
            <a:r>
              <a:rPr lang="en-GB" sz="1400" b="1" u="sng" dirty="0">
                <a:latin typeface="Times New Roman" panose="02020603050405020304" pitchFamily="18" charset="0"/>
                <a:ea typeface="Calibri" panose="020F0502020204030204" pitchFamily="34" charset="0"/>
                <a:cs typeface="Times New Roman" panose="02020603050405020304" pitchFamily="18" charset="0"/>
              </a:rPr>
              <a:t>34.6%</a:t>
            </a:r>
            <a:r>
              <a:rPr lang="en-GB" sz="1400" dirty="0">
                <a:latin typeface="Times New Roman" panose="02020603050405020304" pitchFamily="18" charset="0"/>
                <a:ea typeface="Calibri" panose="020F0502020204030204" pitchFamily="34" charset="0"/>
                <a:cs typeface="Times New Roman" panose="02020603050405020304" pitchFamily="18" charset="0"/>
              </a:rPr>
              <a:t> of all contracts involved the </a:t>
            </a:r>
            <a:r>
              <a:rPr lang="en-GB" sz="1400" b="1" u="sng" dirty="0">
                <a:latin typeface="Times New Roman" panose="02020603050405020304" pitchFamily="18" charset="0"/>
                <a:ea typeface="Calibri" panose="020F0502020204030204" pitchFamily="34" charset="0"/>
                <a:cs typeface="Times New Roman" panose="02020603050405020304" pitchFamily="18" charset="0"/>
              </a:rPr>
              <a:t>birth of a future child</a:t>
            </a:r>
            <a:r>
              <a:rPr lang="en-GB" sz="1400" dirty="0">
                <a:latin typeface="Times New Roman" panose="02020603050405020304" pitchFamily="18" charset="0"/>
                <a:ea typeface="Calibri" panose="020F0502020204030204" pitchFamily="34" charset="0"/>
                <a:cs typeface="Times New Roman" panose="02020603050405020304" pitchFamily="18" charset="0"/>
              </a:rPr>
              <a:t>. An average of 1.43 children were undertaken by families. </a:t>
            </a:r>
            <a:r>
              <a:rPr lang="en-GB" sz="1400" b="1" u="sng" dirty="0">
                <a:latin typeface="Times New Roman" panose="02020603050405020304" pitchFamily="18" charset="0"/>
                <a:ea typeface="Calibri" panose="020F0502020204030204" pitchFamily="34" charset="0"/>
                <a:cs typeface="Times New Roman" panose="02020603050405020304" pitchFamily="18" charset="0"/>
              </a:rPr>
              <a:t>20.5% of the contracts included to have one future child, 13.4% two future children and 0.6% three future children</a:t>
            </a:r>
            <a:r>
              <a:rPr lang="en-GB" sz="1400" dirty="0">
                <a:latin typeface="Times New Roman" panose="02020603050405020304" pitchFamily="18" charset="0"/>
                <a:ea typeface="Calibri" panose="020F0502020204030204" pitchFamily="34" charset="0"/>
                <a:cs typeface="Times New Roman" panose="02020603050405020304" pitchFamily="18" charset="0"/>
              </a:rPr>
              <a:t>. CSOK helped families say yes to, more then 50 000 children to be born. </a:t>
            </a:r>
            <a:endParaRPr lang="hu-HU" sz="1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n-GB" sz="1400" dirty="0">
                <a:latin typeface="Times New Roman" panose="02020603050405020304" pitchFamily="18" charset="0"/>
                <a:ea typeface="Calibri" panose="020F0502020204030204" pitchFamily="34" charset="0"/>
                <a:cs typeface="Times New Roman" panose="02020603050405020304" pitchFamily="18" charset="0"/>
              </a:rPr>
              <a:t>The majority of supported real estate (37.0%) is located in cities, 32.1% in villages, 22.6% in county cities, and 8.3% in the capital. </a:t>
            </a:r>
            <a:endParaRPr lang="hu-HU" sz="1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n-GB" sz="1400" dirty="0">
                <a:latin typeface="Times New Roman" panose="02020603050405020304" pitchFamily="18" charset="0"/>
                <a:ea typeface="Calibri" panose="020F0502020204030204" pitchFamily="34" charset="0"/>
                <a:cs typeface="Times New Roman" panose="02020603050405020304" pitchFamily="18" charset="0"/>
              </a:rPr>
              <a:t>In the </a:t>
            </a:r>
            <a:r>
              <a:rPr lang="en-GB" sz="1400" b="1" dirty="0">
                <a:latin typeface="Times New Roman" panose="02020603050405020304" pitchFamily="18" charset="0"/>
                <a:ea typeface="Calibri" panose="020F0502020204030204" pitchFamily="34" charset="0"/>
                <a:cs typeface="Times New Roman" panose="02020603050405020304" pitchFamily="18" charset="0"/>
              </a:rPr>
              <a:t>villages and somewhat smaller towns</a:t>
            </a:r>
            <a:r>
              <a:rPr lang="en-GB" sz="1400" dirty="0">
                <a:latin typeface="Times New Roman" panose="02020603050405020304" pitchFamily="18" charset="0"/>
                <a:ea typeface="Calibri" panose="020F0502020204030204" pitchFamily="34" charset="0"/>
                <a:cs typeface="Times New Roman" panose="02020603050405020304" pitchFamily="18" charset="0"/>
              </a:rPr>
              <a:t>, one preferred to </a:t>
            </a:r>
            <a:r>
              <a:rPr lang="en-GB" sz="1400" b="1" dirty="0">
                <a:latin typeface="Times New Roman" panose="02020603050405020304" pitchFamily="18" charset="0"/>
                <a:ea typeface="Calibri" panose="020F0502020204030204" pitchFamily="34" charset="0"/>
                <a:cs typeface="Times New Roman" panose="02020603050405020304" pitchFamily="18" charset="0"/>
              </a:rPr>
              <a:t>buy used homes</a:t>
            </a:r>
            <a:r>
              <a:rPr lang="en-GB" sz="1400" dirty="0">
                <a:latin typeface="Times New Roman" panose="02020603050405020304" pitchFamily="18" charset="0"/>
                <a:ea typeface="Calibri" panose="020F0502020204030204" pitchFamily="34" charset="0"/>
                <a:cs typeface="Times New Roman" panose="02020603050405020304" pitchFamily="18" charset="0"/>
              </a:rPr>
              <a:t>, while in </a:t>
            </a:r>
            <a:r>
              <a:rPr lang="en-GB" sz="1400" b="1" dirty="0">
                <a:latin typeface="Times New Roman" panose="02020603050405020304" pitchFamily="18" charset="0"/>
                <a:ea typeface="Calibri" panose="020F0502020204030204" pitchFamily="34" charset="0"/>
                <a:cs typeface="Times New Roman" panose="02020603050405020304" pitchFamily="18" charset="0"/>
              </a:rPr>
              <a:t>Budapest and in the county towns, families sought to buy new homes</a:t>
            </a:r>
            <a:r>
              <a:rPr lang="en-GB" sz="1400" dirty="0">
                <a:latin typeface="Times New Roman" panose="02020603050405020304" pitchFamily="18" charset="0"/>
                <a:ea typeface="Calibri" panose="020F0502020204030204" pitchFamily="34" charset="0"/>
                <a:cs typeface="Times New Roman" panose="02020603050405020304" pitchFamily="18" charset="0"/>
              </a:rPr>
              <a:t>. </a:t>
            </a:r>
            <a:endParaRPr lang="hu-HU" sz="1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Szövegdoboz 11"/>
          <p:cNvSpPr txBox="1"/>
          <p:nvPr/>
        </p:nvSpPr>
        <p:spPr>
          <a:xfrm>
            <a:off x="2321858" y="6149788"/>
            <a:ext cx="3092823" cy="584775"/>
          </a:xfrm>
          <a:prstGeom prst="rect">
            <a:avLst/>
          </a:prstGeom>
          <a:noFill/>
        </p:spPr>
        <p:txBody>
          <a:bodyPr wrap="square" rtlCol="0">
            <a:spAutoFit/>
          </a:bodyPr>
          <a:lstStyle/>
          <a:p>
            <a:r>
              <a:rPr lang="hu-HU" sz="1600" i="1" dirty="0" err="1">
                <a:latin typeface="Times New Roman" panose="02020603050405020304" pitchFamily="18" charset="0"/>
                <a:cs typeface="Times New Roman" panose="02020603050405020304" pitchFamily="18" charset="0"/>
              </a:rPr>
              <a:t>Source</a:t>
            </a:r>
            <a:r>
              <a:rPr lang="hu-HU" sz="1600" i="1" dirty="0">
                <a:latin typeface="Times New Roman" panose="02020603050405020304" pitchFamily="18" charset="0"/>
                <a:cs typeface="Times New Roman" panose="02020603050405020304" pitchFamily="18" charset="0"/>
              </a:rPr>
              <a:t>: Kopp Mária Institute (KINCS)</a:t>
            </a:r>
          </a:p>
        </p:txBody>
      </p:sp>
    </p:spTree>
    <p:extLst>
      <p:ext uri="{BB962C8B-B14F-4D97-AF65-F5344CB8AC3E}">
        <p14:creationId xmlns:p14="http://schemas.microsoft.com/office/powerpoint/2010/main" val="2771741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5"/>
          <p:cNvSpPr>
            <a:spLocks noGrp="1"/>
          </p:cNvSpPr>
          <p:nvPr>
            <p:ph type="ctrTitle"/>
          </p:nvPr>
        </p:nvSpPr>
        <p:spPr>
          <a:xfrm>
            <a:off x="2140818" y="1551739"/>
            <a:ext cx="6261848" cy="1865994"/>
          </a:xfrm>
        </p:spPr>
        <p:txBody>
          <a:bodyPr anchor="t">
            <a:noAutofit/>
          </a:bodyPr>
          <a:lstStyle/>
          <a:p>
            <a:pPr algn="l"/>
            <a:r>
              <a:rPr lang="hu-HU" sz="1600" dirty="0">
                <a:latin typeface="Times New Roman" panose="02020603050405020304" pitchFamily="18" charset="0"/>
                <a:cs typeface="Times New Roman" panose="02020603050405020304" pitchFamily="18" charset="0"/>
              </a:rPr>
              <a:t>In 2016 (HDRI) </a:t>
            </a:r>
            <a:r>
              <a:rPr lang="hu-HU" sz="1600" dirty="0" err="1">
                <a:latin typeface="Times New Roman" panose="02020603050405020304" pitchFamily="18" charset="0"/>
                <a:cs typeface="Times New Roman" panose="02020603050405020304" pitchFamily="18" charset="0"/>
              </a:rPr>
              <a:t>asked</a:t>
            </a:r>
            <a:r>
              <a:rPr lang="hu-HU" sz="1600" dirty="0">
                <a:latin typeface="Times New Roman" panose="02020603050405020304" pitchFamily="18" charset="0"/>
                <a:cs typeface="Times New Roman" panose="02020603050405020304" pitchFamily="18" charset="0"/>
              </a:rPr>
              <a:t> r</a:t>
            </a:r>
            <a:r>
              <a:rPr lang="en-US" sz="1600" dirty="0" err="1">
                <a:latin typeface="Times New Roman" panose="02020603050405020304" pitchFamily="18" charset="0"/>
                <a:cs typeface="Times New Roman" panose="02020603050405020304" pitchFamily="18" charset="0"/>
              </a:rPr>
              <a:t>espondents</a:t>
            </a:r>
            <a:r>
              <a:rPr lang="en-US" sz="1600" dirty="0">
                <a:latin typeface="Times New Roman" panose="02020603050405020304" pitchFamily="18" charset="0"/>
                <a:cs typeface="Times New Roman" panose="02020603050405020304" pitchFamily="18" charset="0"/>
              </a:rPr>
              <a:t> to what extent, in their own judgment, various factors, including housing, play a role in deciding whether or not to have a child.</a:t>
            </a:r>
            <a:r>
              <a:rPr lang="hu-HU" sz="1600" dirty="0">
                <a:latin typeface="Times New Roman" panose="02020603050405020304" pitchFamily="18" charset="0"/>
                <a:cs typeface="Times New Roman" panose="02020603050405020304" pitchFamily="18" charset="0"/>
              </a:rPr>
              <a:t> </a:t>
            </a:r>
            <a:r>
              <a:rPr lang="hu-HU" sz="1600" b="1" i="1" u="sng" dirty="0" err="1">
                <a:latin typeface="Times New Roman" panose="02020603050405020304" pitchFamily="18" charset="0"/>
                <a:cs typeface="Times New Roman" panose="02020603050405020304" pitchFamily="18" charset="0"/>
              </a:rPr>
              <a:t>Material</a:t>
            </a:r>
            <a:r>
              <a:rPr lang="hu-HU" sz="1600" b="1" i="1" u="sng" dirty="0">
                <a:latin typeface="Times New Roman" panose="02020603050405020304" pitchFamily="18" charset="0"/>
                <a:cs typeface="Times New Roman" panose="02020603050405020304" pitchFamily="18" charset="0"/>
              </a:rPr>
              <a:t>, </a:t>
            </a:r>
            <a:r>
              <a:rPr lang="hu-HU" sz="1600" b="1" i="1" u="sng" dirty="0" err="1">
                <a:latin typeface="Times New Roman" panose="02020603050405020304" pitchFamily="18" charset="0"/>
                <a:cs typeface="Times New Roman" panose="02020603050405020304" pitchFamily="18" charset="0"/>
              </a:rPr>
              <a:t>income</a:t>
            </a:r>
            <a:r>
              <a:rPr lang="hu-HU" sz="1600" b="1" i="1" u="sng" dirty="0">
                <a:latin typeface="Times New Roman" panose="02020603050405020304" pitchFamily="18" charset="0"/>
                <a:cs typeface="Times New Roman" panose="02020603050405020304" pitchFamily="18" charset="0"/>
              </a:rPr>
              <a:t> </a:t>
            </a:r>
            <a:r>
              <a:rPr lang="hu-HU" sz="1600" b="1" i="1" u="sng" dirty="0" err="1">
                <a:latin typeface="Times New Roman" panose="02020603050405020304" pitchFamily="18" charset="0"/>
                <a:cs typeface="Times New Roman" panose="02020603050405020304" pitchFamily="18" charset="0"/>
              </a:rPr>
              <a:t>decisions</a:t>
            </a:r>
            <a:r>
              <a:rPr lang="hu-HU" sz="1600" b="1" i="1" u="sng" dirty="0">
                <a:latin typeface="Times New Roman" panose="02020603050405020304" pitchFamily="18" charset="0"/>
                <a:cs typeface="Times New Roman" panose="02020603050405020304" pitchFamily="18" charset="0"/>
              </a:rPr>
              <a:t> </a:t>
            </a:r>
            <a:r>
              <a:rPr lang="hu-HU" sz="1600" b="1" i="1" u="sng" dirty="0" err="1">
                <a:latin typeface="Times New Roman" panose="02020603050405020304" pitchFamily="18" charset="0"/>
                <a:cs typeface="Times New Roman" panose="02020603050405020304" pitchFamily="18" charset="0"/>
              </a:rPr>
              <a:t>are</a:t>
            </a:r>
            <a:r>
              <a:rPr lang="hu-HU" sz="1600" b="1" i="1" u="sng" dirty="0">
                <a:latin typeface="Times New Roman" panose="02020603050405020304" pitchFamily="18" charset="0"/>
                <a:cs typeface="Times New Roman" panose="02020603050405020304" pitchFamily="18" charset="0"/>
              </a:rPr>
              <a:t> </a:t>
            </a:r>
            <a:r>
              <a:rPr lang="hu-HU" sz="1600" b="1" i="1" u="sng" dirty="0" err="1">
                <a:latin typeface="Times New Roman" panose="02020603050405020304" pitchFamily="18" charset="0"/>
                <a:cs typeface="Times New Roman" panose="02020603050405020304" pitchFamily="18" charset="0"/>
              </a:rPr>
              <a:t>very</a:t>
            </a:r>
            <a:r>
              <a:rPr lang="hu-HU" sz="1600" b="1" i="1" u="sng" dirty="0">
                <a:latin typeface="Times New Roman" panose="02020603050405020304" pitchFamily="18" charset="0"/>
                <a:cs typeface="Times New Roman" panose="02020603050405020304" pitchFamily="18" charset="0"/>
              </a:rPr>
              <a:t> important!</a:t>
            </a:r>
            <a:endParaRPr lang="hu-HU" sz="1600" b="1" i="1" u="sng" dirty="0">
              <a:solidFill>
                <a:srgbClr val="414141"/>
              </a:solidFill>
              <a:latin typeface="Times New Roman" panose="02020603050405020304" pitchFamily="18" charset="0"/>
              <a:cs typeface="Times New Roman" panose="02020603050405020304" pitchFamily="18" charset="0"/>
            </a:endParaRPr>
          </a:p>
        </p:txBody>
      </p:sp>
      <p:sp>
        <p:nvSpPr>
          <p:cNvPr id="7" name="Cím 5"/>
          <p:cNvSpPr txBox="1">
            <a:spLocks/>
          </p:cNvSpPr>
          <p:nvPr/>
        </p:nvSpPr>
        <p:spPr>
          <a:xfrm>
            <a:off x="2061882" y="326715"/>
            <a:ext cx="6373906" cy="83982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700" dirty="0" err="1">
                <a:solidFill>
                  <a:srgbClr val="414141"/>
                </a:solidFill>
                <a:latin typeface="Times New Roman" panose="02020603050405020304" pitchFamily="18" charset="0"/>
                <a:cs typeface="Times New Roman" panose="02020603050405020304" pitchFamily="18" charset="0"/>
              </a:rPr>
              <a:t>Childbearing</a:t>
            </a:r>
            <a:r>
              <a:rPr lang="hu-HU" sz="2700" dirty="0">
                <a:solidFill>
                  <a:srgbClr val="414141"/>
                </a:solidFill>
                <a:latin typeface="Times New Roman" panose="02020603050405020304" pitchFamily="18" charset="0"/>
                <a:cs typeface="Times New Roman" panose="02020603050405020304" pitchFamily="18" charset="0"/>
              </a:rPr>
              <a:t> and </a:t>
            </a:r>
            <a:r>
              <a:rPr lang="hu-HU" sz="2700" dirty="0" err="1">
                <a:solidFill>
                  <a:srgbClr val="414141"/>
                </a:solidFill>
                <a:latin typeface="Times New Roman" panose="02020603050405020304" pitchFamily="18" charset="0"/>
                <a:cs typeface="Times New Roman" panose="02020603050405020304" pitchFamily="18" charset="0"/>
              </a:rPr>
              <a:t>housing</a:t>
            </a:r>
            <a:r>
              <a:rPr lang="hu-HU" sz="2700" dirty="0">
                <a:solidFill>
                  <a:srgbClr val="414141"/>
                </a:solidFill>
                <a:latin typeface="Times New Roman" panose="02020603050405020304" pitchFamily="18" charset="0"/>
                <a:cs typeface="Times New Roman" panose="02020603050405020304" pitchFamily="18" charset="0"/>
              </a:rPr>
              <a:t> (HDRI, 2016 – </a:t>
            </a:r>
            <a:r>
              <a:rPr lang="hu-HU" sz="2700" dirty="0" err="1">
                <a:solidFill>
                  <a:srgbClr val="414141"/>
                </a:solidFill>
                <a:latin typeface="Times New Roman" panose="02020603050405020304" pitchFamily="18" charset="0"/>
                <a:cs typeface="Times New Roman" panose="02020603050405020304" pitchFamily="18" charset="0"/>
              </a:rPr>
              <a:t>KorFa</a:t>
            </a:r>
            <a:r>
              <a:rPr lang="hu-HU" sz="2700" dirty="0">
                <a:solidFill>
                  <a:srgbClr val="414141"/>
                </a:solidFill>
                <a:latin typeface="Times New Roman" panose="02020603050405020304" pitchFamily="18" charset="0"/>
                <a:cs typeface="Times New Roman" panose="02020603050405020304" pitchFamily="18" charset="0"/>
              </a:rPr>
              <a:t>)</a:t>
            </a:r>
          </a:p>
        </p:txBody>
      </p:sp>
      <p:sp>
        <p:nvSpPr>
          <p:cNvPr id="3" name="AutoShape 4" descr="Pázmány Esztergom - About | Facebook"/>
          <p:cNvSpPr>
            <a:spLocks noChangeAspect="1" noChangeArrowheads="1"/>
          </p:cNvSpPr>
          <p:nvPr/>
        </p:nvSpPr>
        <p:spPr bwMode="auto">
          <a:xfrm>
            <a:off x="-21904830" y="18594"/>
            <a:ext cx="308120" cy="3081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9" name="AutoShape 8" descr="Pázmány Esztergom - About | Facebook"/>
          <p:cNvSpPr>
            <a:spLocks noChangeAspect="1" noChangeArrowheads="1"/>
          </p:cNvSpPr>
          <p:nvPr/>
        </p:nvSpPr>
        <p:spPr bwMode="auto">
          <a:xfrm>
            <a:off x="155574" y="-144463"/>
            <a:ext cx="2880469" cy="288047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pic>
        <p:nvPicPr>
          <p:cNvPr id="2058" name="Picture 10" descr="https://www.eufa.org/images/unis/HUN/HU_Logo.jpg"/>
          <p:cNvPicPr>
            <a:picLocks noChangeAspect="1" noChangeArrowheads="1"/>
          </p:cNvPicPr>
          <p:nvPr/>
        </p:nvPicPr>
        <p:blipFill rotWithShape="1">
          <a:blip r:embed="rId2">
            <a:extLst>
              <a:ext uri="{28A0092B-C50C-407E-A947-70E740481C1C}">
                <a14:useLocalDpi xmlns:a14="http://schemas.microsoft.com/office/drawing/2010/main" val="0"/>
              </a:ext>
            </a:extLst>
          </a:blip>
          <a:srcRect l="36742" t="2374" r="34458" b="27148"/>
          <a:stretch/>
        </p:blipFill>
        <p:spPr bwMode="auto">
          <a:xfrm>
            <a:off x="118110" y="172654"/>
            <a:ext cx="1645920" cy="2262280"/>
          </a:xfrm>
          <a:prstGeom prst="rect">
            <a:avLst/>
          </a:prstGeom>
          <a:noFill/>
          <a:extLst>
            <a:ext uri="{909E8E84-426E-40DD-AFC4-6F175D3DCCD1}">
              <a14:hiddenFill xmlns:a14="http://schemas.microsoft.com/office/drawing/2010/main">
                <a:solidFill>
                  <a:srgbClr val="FFFFFF"/>
                </a:solidFill>
              </a14:hiddenFill>
            </a:ext>
          </a:extLst>
        </p:spPr>
      </p:pic>
      <p:sp>
        <p:nvSpPr>
          <p:cNvPr id="11" name="Téglalap 10"/>
          <p:cNvSpPr/>
          <p:nvPr/>
        </p:nvSpPr>
        <p:spPr>
          <a:xfrm>
            <a:off x="0" y="5894581"/>
            <a:ext cx="1623060" cy="646331"/>
          </a:xfrm>
          <a:prstGeom prst="rect">
            <a:avLst/>
          </a:prstGeom>
          <a:solidFill>
            <a:schemeClr val="bg1"/>
          </a:solidFill>
        </p:spPr>
        <p:txBody>
          <a:bodyPr wrap="square">
            <a:spAutoFit/>
          </a:bodyPr>
          <a:lstStyle/>
          <a:p>
            <a:r>
              <a:rPr lang="hu-HU" sz="900" dirty="0">
                <a:solidFill>
                  <a:schemeClr val="bg1">
                    <a:lumMod val="65000"/>
                  </a:schemeClr>
                </a:solidFill>
                <a:latin typeface="Times New Roman" panose="02020603050405020304" pitchFamily="18" charset="0"/>
                <a:cs typeface="Times New Roman" panose="02020603050405020304" pitchFamily="18" charset="0"/>
              </a:rPr>
              <a:t>H-1088 Budapest, </a:t>
            </a:r>
          </a:p>
          <a:p>
            <a:r>
              <a:rPr lang="hu-HU" sz="900" dirty="0">
                <a:solidFill>
                  <a:schemeClr val="bg1">
                    <a:lumMod val="65000"/>
                  </a:schemeClr>
                </a:solidFill>
                <a:latin typeface="Times New Roman" panose="02020603050405020304" pitchFamily="18" charset="0"/>
                <a:cs typeface="Times New Roman" panose="02020603050405020304" pitchFamily="18" charset="0"/>
              </a:rPr>
              <a:t>Mikszáth Kálmán tér 1.</a:t>
            </a:r>
            <a:br>
              <a:rPr lang="hu-HU" sz="900" dirty="0">
                <a:solidFill>
                  <a:schemeClr val="bg1">
                    <a:lumMod val="65000"/>
                  </a:schemeClr>
                </a:solidFill>
                <a:latin typeface="Times New Roman" panose="02020603050405020304" pitchFamily="18" charset="0"/>
                <a:cs typeface="Times New Roman" panose="02020603050405020304" pitchFamily="18" charset="0"/>
              </a:rPr>
            </a:br>
            <a:r>
              <a:rPr lang="hu-HU" sz="900" dirty="0">
                <a:solidFill>
                  <a:schemeClr val="bg1">
                    <a:lumMod val="65000"/>
                  </a:schemeClr>
                </a:solidFill>
                <a:latin typeface="Times New Roman" panose="02020603050405020304" pitchFamily="18" charset="0"/>
                <a:cs typeface="Times New Roman" panose="02020603050405020304" pitchFamily="18" charset="0"/>
              </a:rPr>
              <a:t>https://btk.ppke.hu/en</a:t>
            </a:r>
            <a:br>
              <a:rPr lang="hu-HU" sz="900" dirty="0">
                <a:solidFill>
                  <a:schemeClr val="bg1">
                    <a:lumMod val="65000"/>
                  </a:schemeClr>
                </a:solidFill>
                <a:latin typeface="Times New Roman" panose="02020603050405020304" pitchFamily="18" charset="0"/>
                <a:cs typeface="Times New Roman" panose="02020603050405020304" pitchFamily="18" charset="0"/>
              </a:rPr>
            </a:br>
            <a:endParaRPr lang="hu-HU" sz="900" dirty="0">
              <a:solidFill>
                <a:schemeClr val="bg1">
                  <a:lumMod val="65000"/>
                </a:schemeClr>
              </a:solidFill>
            </a:endParaRPr>
          </a:p>
        </p:txBody>
      </p:sp>
      <p:pic>
        <p:nvPicPr>
          <p:cNvPr id="1027" name="Picture 3" descr="image.png"/>
          <p:cNvPicPr>
            <a:picLocks noChangeAspect="1" noChangeArrowheads="1"/>
          </p:cNvPicPr>
          <p:nvPr/>
        </p:nvPicPr>
        <p:blipFill rotWithShape="1">
          <a:blip r:embed="rId3">
            <a:extLst>
              <a:ext uri="{28A0092B-C50C-407E-A947-70E740481C1C}">
                <a14:useLocalDpi xmlns:a14="http://schemas.microsoft.com/office/drawing/2010/main" val="0"/>
              </a:ext>
            </a:extLst>
          </a:blip>
          <a:srcRect l="44780" t="14653"/>
          <a:stretch/>
        </p:blipFill>
        <p:spPr bwMode="auto">
          <a:xfrm>
            <a:off x="5011271" y="2770093"/>
            <a:ext cx="2755390" cy="3997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zövegdoboz 9"/>
          <p:cNvSpPr txBox="1"/>
          <p:nvPr/>
        </p:nvSpPr>
        <p:spPr>
          <a:xfrm>
            <a:off x="3774589" y="2861268"/>
            <a:ext cx="1683132" cy="276999"/>
          </a:xfrm>
          <a:prstGeom prst="rect">
            <a:avLst/>
          </a:prstGeom>
          <a:noFill/>
        </p:spPr>
        <p:txBody>
          <a:bodyPr wrap="square" rtlCol="0">
            <a:spAutoFit/>
          </a:bodyPr>
          <a:lstStyle/>
          <a:p>
            <a:r>
              <a:rPr lang="hu-HU" sz="1200" dirty="0" err="1">
                <a:latin typeface="Times New Roman" panose="02020603050405020304" pitchFamily="18" charset="0"/>
                <a:cs typeface="Times New Roman" panose="02020603050405020304" pitchFamily="18" charset="0"/>
              </a:rPr>
              <a:t>Income</a:t>
            </a:r>
            <a:r>
              <a:rPr lang="hu-HU" sz="1200" dirty="0">
                <a:latin typeface="Times New Roman" panose="02020603050405020304" pitchFamily="18" charset="0"/>
                <a:cs typeface="Times New Roman" panose="02020603050405020304" pitchFamily="18" charset="0"/>
              </a:rPr>
              <a:t> </a:t>
            </a:r>
            <a:r>
              <a:rPr lang="hu-HU" sz="1200" dirty="0" err="1">
                <a:latin typeface="Times New Roman" panose="02020603050405020304" pitchFamily="18" charset="0"/>
                <a:cs typeface="Times New Roman" panose="02020603050405020304" pitchFamily="18" charset="0"/>
              </a:rPr>
              <a:t>situation</a:t>
            </a:r>
            <a:endParaRPr lang="hu-HU" sz="1200" dirty="0">
              <a:latin typeface="Times New Roman" panose="02020603050405020304" pitchFamily="18" charset="0"/>
              <a:cs typeface="Times New Roman" panose="02020603050405020304" pitchFamily="18" charset="0"/>
            </a:endParaRPr>
          </a:p>
        </p:txBody>
      </p:sp>
      <p:sp>
        <p:nvSpPr>
          <p:cNvPr id="15" name="Szövegdoboz 14"/>
          <p:cNvSpPr txBox="1"/>
          <p:nvPr/>
        </p:nvSpPr>
        <p:spPr>
          <a:xfrm>
            <a:off x="3272594" y="3176936"/>
            <a:ext cx="1836019" cy="276999"/>
          </a:xfrm>
          <a:prstGeom prst="rect">
            <a:avLst/>
          </a:prstGeom>
          <a:noFill/>
        </p:spPr>
        <p:txBody>
          <a:bodyPr wrap="square" rtlCol="0">
            <a:spAutoFit/>
          </a:bodyPr>
          <a:lstStyle/>
          <a:p>
            <a:r>
              <a:rPr lang="hu-HU" sz="1200" dirty="0" err="1">
                <a:latin typeface="Times New Roman" panose="02020603050405020304" pitchFamily="18" charset="0"/>
                <a:cs typeface="Times New Roman" panose="02020603050405020304" pitchFamily="18" charset="0"/>
              </a:rPr>
              <a:t>Harmonious</a:t>
            </a:r>
            <a:r>
              <a:rPr lang="hu-HU" sz="1200" dirty="0">
                <a:latin typeface="Times New Roman" panose="02020603050405020304" pitchFamily="18" charset="0"/>
                <a:cs typeface="Times New Roman" panose="02020603050405020304" pitchFamily="18" charset="0"/>
              </a:rPr>
              <a:t> </a:t>
            </a:r>
            <a:r>
              <a:rPr lang="hu-HU" sz="1200" dirty="0" err="1">
                <a:latin typeface="Times New Roman" panose="02020603050405020304" pitchFamily="18" charset="0"/>
                <a:cs typeface="Times New Roman" panose="02020603050405020304" pitchFamily="18" charset="0"/>
              </a:rPr>
              <a:t>relationship</a:t>
            </a:r>
            <a:endParaRPr lang="hu-HU" sz="1200" dirty="0">
              <a:latin typeface="Times New Roman" panose="02020603050405020304" pitchFamily="18" charset="0"/>
              <a:cs typeface="Times New Roman" panose="02020603050405020304" pitchFamily="18" charset="0"/>
            </a:endParaRPr>
          </a:p>
        </p:txBody>
      </p:sp>
      <p:sp>
        <p:nvSpPr>
          <p:cNvPr id="16" name="Szövegdoboz 15"/>
          <p:cNvSpPr txBox="1"/>
          <p:nvPr/>
        </p:nvSpPr>
        <p:spPr>
          <a:xfrm>
            <a:off x="2912709" y="3527033"/>
            <a:ext cx="2151529" cy="276999"/>
          </a:xfrm>
          <a:prstGeom prst="rect">
            <a:avLst/>
          </a:prstGeom>
          <a:noFill/>
        </p:spPr>
        <p:txBody>
          <a:bodyPr wrap="square" rtlCol="0">
            <a:spAutoFit/>
          </a:bodyPr>
          <a:lstStyle/>
          <a:p>
            <a:r>
              <a:rPr lang="hu-HU" sz="1200" dirty="0">
                <a:latin typeface="Times New Roman" panose="02020603050405020304" pitchFamily="18" charset="0"/>
                <a:cs typeface="Times New Roman" panose="02020603050405020304" pitchFamily="18" charset="0"/>
              </a:rPr>
              <a:t>Health (</a:t>
            </a:r>
            <a:r>
              <a:rPr lang="hu-HU" sz="1200" dirty="0" err="1">
                <a:latin typeface="Times New Roman" panose="02020603050405020304" pitchFamily="18" charset="0"/>
                <a:cs typeface="Times New Roman" panose="02020603050405020304" pitchFamily="18" charset="0"/>
              </a:rPr>
              <a:t>respondent</a:t>
            </a:r>
            <a:r>
              <a:rPr lang="hu-HU" sz="1200" dirty="0">
                <a:latin typeface="Times New Roman" panose="02020603050405020304" pitchFamily="18" charset="0"/>
                <a:cs typeface="Times New Roman" panose="02020603050405020304" pitchFamily="18" charset="0"/>
              </a:rPr>
              <a:t> </a:t>
            </a:r>
            <a:r>
              <a:rPr lang="hu-HU" sz="1200" dirty="0" err="1">
                <a:latin typeface="Times New Roman" panose="02020603050405020304" pitchFamily="18" charset="0"/>
                <a:cs typeface="Times New Roman" panose="02020603050405020304" pitchFamily="18" charset="0"/>
              </a:rPr>
              <a:t>or</a:t>
            </a:r>
            <a:r>
              <a:rPr lang="hu-HU" sz="1200" dirty="0">
                <a:latin typeface="Times New Roman" panose="02020603050405020304" pitchFamily="18" charset="0"/>
                <a:cs typeface="Times New Roman" panose="02020603050405020304" pitchFamily="18" charset="0"/>
              </a:rPr>
              <a:t> partner)</a:t>
            </a:r>
          </a:p>
        </p:txBody>
      </p:sp>
      <p:sp>
        <p:nvSpPr>
          <p:cNvPr id="17" name="Szövegdoboz 16"/>
          <p:cNvSpPr txBox="1"/>
          <p:nvPr/>
        </p:nvSpPr>
        <p:spPr>
          <a:xfrm>
            <a:off x="2776825" y="3868496"/>
            <a:ext cx="2151529" cy="276999"/>
          </a:xfrm>
          <a:prstGeom prst="rect">
            <a:avLst/>
          </a:prstGeom>
          <a:noFill/>
        </p:spPr>
        <p:txBody>
          <a:bodyPr wrap="square" rtlCol="0">
            <a:spAutoFit/>
          </a:bodyPr>
          <a:lstStyle/>
          <a:p>
            <a:r>
              <a:rPr lang="hu-HU" sz="1200" dirty="0" err="1">
                <a:latin typeface="Times New Roman" panose="02020603050405020304" pitchFamily="18" charset="0"/>
                <a:cs typeface="Times New Roman" panose="02020603050405020304" pitchFamily="18" charset="0"/>
              </a:rPr>
              <a:t>Chance</a:t>
            </a:r>
            <a:r>
              <a:rPr lang="hu-HU" sz="1200" dirty="0">
                <a:latin typeface="Times New Roman" panose="02020603050405020304" pitchFamily="18" charset="0"/>
                <a:cs typeface="Times New Roman" panose="02020603050405020304" pitchFamily="18" charset="0"/>
              </a:rPr>
              <a:t> </a:t>
            </a:r>
            <a:r>
              <a:rPr lang="hu-HU" sz="1200" dirty="0" err="1">
                <a:latin typeface="Times New Roman" panose="02020603050405020304" pitchFamily="18" charset="0"/>
                <a:cs typeface="Times New Roman" panose="02020603050405020304" pitchFamily="18" charset="0"/>
              </a:rPr>
              <a:t>for</a:t>
            </a:r>
            <a:r>
              <a:rPr lang="hu-HU" sz="1200" dirty="0">
                <a:latin typeface="Times New Roman" panose="02020603050405020304" pitchFamily="18" charset="0"/>
                <a:cs typeface="Times New Roman" panose="02020603050405020304" pitchFamily="18" charset="0"/>
              </a:rPr>
              <a:t> </a:t>
            </a:r>
            <a:r>
              <a:rPr lang="hu-HU" sz="1200" dirty="0" err="1">
                <a:latin typeface="Times New Roman" panose="02020603050405020304" pitchFamily="18" charset="0"/>
                <a:cs typeface="Times New Roman" panose="02020603050405020304" pitchFamily="18" charset="0"/>
              </a:rPr>
              <a:t>Childcare</a:t>
            </a:r>
            <a:r>
              <a:rPr lang="hu-HU" sz="1200" dirty="0">
                <a:latin typeface="Times New Roman" panose="02020603050405020304" pitchFamily="18" charset="0"/>
                <a:cs typeface="Times New Roman" panose="02020603050405020304" pitchFamily="18" charset="0"/>
              </a:rPr>
              <a:t> </a:t>
            </a:r>
            <a:r>
              <a:rPr lang="hu-HU" sz="1200" dirty="0" err="1">
                <a:latin typeface="Times New Roman" panose="02020603050405020304" pitchFamily="18" charset="0"/>
                <a:cs typeface="Times New Roman" panose="02020603050405020304" pitchFamily="18" charset="0"/>
              </a:rPr>
              <a:t>allowance</a:t>
            </a:r>
            <a:endParaRPr lang="hu-HU" sz="1200" dirty="0">
              <a:latin typeface="Times New Roman" panose="02020603050405020304" pitchFamily="18" charset="0"/>
              <a:cs typeface="Times New Roman" panose="02020603050405020304" pitchFamily="18" charset="0"/>
            </a:endParaRPr>
          </a:p>
        </p:txBody>
      </p:sp>
      <p:sp>
        <p:nvSpPr>
          <p:cNvPr id="18" name="Szövegdoboz 17"/>
          <p:cNvSpPr txBox="1"/>
          <p:nvPr/>
        </p:nvSpPr>
        <p:spPr>
          <a:xfrm>
            <a:off x="3306192" y="4227699"/>
            <a:ext cx="2151529" cy="276999"/>
          </a:xfrm>
          <a:prstGeom prst="rect">
            <a:avLst/>
          </a:prstGeom>
          <a:noFill/>
        </p:spPr>
        <p:txBody>
          <a:bodyPr wrap="square" rtlCol="0">
            <a:spAutoFit/>
          </a:bodyPr>
          <a:lstStyle/>
          <a:p>
            <a:r>
              <a:rPr lang="hu-HU" sz="1200" dirty="0" err="1">
                <a:latin typeface="Times New Roman" panose="02020603050405020304" pitchFamily="18" charset="0"/>
                <a:cs typeface="Times New Roman" panose="02020603050405020304" pitchFamily="18" charset="0"/>
              </a:rPr>
              <a:t>Workforce</a:t>
            </a:r>
            <a:r>
              <a:rPr lang="hu-HU" sz="1200" dirty="0">
                <a:latin typeface="Times New Roman" panose="02020603050405020304" pitchFamily="18" charset="0"/>
                <a:cs typeface="Times New Roman" panose="02020603050405020304" pitchFamily="18" charset="0"/>
              </a:rPr>
              <a:t> </a:t>
            </a:r>
            <a:r>
              <a:rPr lang="hu-HU" sz="1200" dirty="0" err="1">
                <a:latin typeface="Times New Roman" panose="02020603050405020304" pitchFamily="18" charset="0"/>
                <a:cs typeface="Times New Roman" panose="02020603050405020304" pitchFamily="18" charset="0"/>
              </a:rPr>
              <a:t>opportunity</a:t>
            </a:r>
            <a:endParaRPr lang="hu-HU" sz="1200" dirty="0">
              <a:latin typeface="Times New Roman" panose="02020603050405020304" pitchFamily="18" charset="0"/>
              <a:cs typeface="Times New Roman" panose="02020603050405020304" pitchFamily="18" charset="0"/>
            </a:endParaRPr>
          </a:p>
        </p:txBody>
      </p:sp>
      <p:sp>
        <p:nvSpPr>
          <p:cNvPr id="19" name="Szövegdoboz 18"/>
          <p:cNvSpPr txBox="1"/>
          <p:nvPr/>
        </p:nvSpPr>
        <p:spPr>
          <a:xfrm>
            <a:off x="3540390" y="4569162"/>
            <a:ext cx="2151529" cy="276999"/>
          </a:xfrm>
          <a:prstGeom prst="rect">
            <a:avLst/>
          </a:prstGeom>
          <a:noFill/>
        </p:spPr>
        <p:txBody>
          <a:bodyPr wrap="square" rtlCol="0">
            <a:spAutoFit/>
          </a:bodyPr>
          <a:lstStyle/>
          <a:p>
            <a:r>
              <a:rPr lang="hu-HU" sz="1200" b="1" dirty="0" err="1">
                <a:solidFill>
                  <a:srgbClr val="FF0000"/>
                </a:solidFill>
                <a:latin typeface="Times New Roman" panose="02020603050405020304" pitchFamily="18" charset="0"/>
                <a:cs typeface="Times New Roman" panose="02020603050405020304" pitchFamily="18" charset="0"/>
              </a:rPr>
              <a:t>Housing</a:t>
            </a:r>
            <a:r>
              <a:rPr lang="hu-HU" sz="1200" b="1" dirty="0">
                <a:solidFill>
                  <a:srgbClr val="FF0000"/>
                </a:solidFill>
                <a:latin typeface="Times New Roman" panose="02020603050405020304" pitchFamily="18" charset="0"/>
                <a:cs typeface="Times New Roman" panose="02020603050405020304" pitchFamily="18" charset="0"/>
              </a:rPr>
              <a:t> </a:t>
            </a:r>
            <a:r>
              <a:rPr lang="hu-HU" sz="1200" b="1" dirty="0" err="1">
                <a:solidFill>
                  <a:srgbClr val="FF0000"/>
                </a:solidFill>
                <a:latin typeface="Times New Roman" panose="02020603050405020304" pitchFamily="18" charset="0"/>
                <a:cs typeface="Times New Roman" panose="02020603050405020304" pitchFamily="18" charset="0"/>
              </a:rPr>
              <a:t>conditions</a:t>
            </a:r>
            <a:endParaRPr lang="hu-HU" sz="1200" b="1" dirty="0">
              <a:solidFill>
                <a:srgbClr val="FF0000"/>
              </a:solidFill>
              <a:latin typeface="Times New Roman" panose="02020603050405020304" pitchFamily="18" charset="0"/>
              <a:cs typeface="Times New Roman" panose="02020603050405020304" pitchFamily="18" charset="0"/>
            </a:endParaRPr>
          </a:p>
        </p:txBody>
      </p:sp>
      <p:sp>
        <p:nvSpPr>
          <p:cNvPr id="20" name="Szövegdoboz 19"/>
          <p:cNvSpPr txBox="1"/>
          <p:nvPr/>
        </p:nvSpPr>
        <p:spPr>
          <a:xfrm>
            <a:off x="2957084" y="4899557"/>
            <a:ext cx="2151529" cy="461665"/>
          </a:xfrm>
          <a:prstGeom prst="rect">
            <a:avLst/>
          </a:prstGeom>
          <a:noFill/>
        </p:spPr>
        <p:txBody>
          <a:bodyPr wrap="square" rtlCol="0">
            <a:spAutoFit/>
          </a:bodyPr>
          <a:lstStyle/>
          <a:p>
            <a:r>
              <a:rPr lang="hu-HU" sz="1200" dirty="0">
                <a:latin typeface="Times New Roman" panose="02020603050405020304" pitchFamily="18" charset="0"/>
                <a:cs typeface="Times New Roman" panose="02020603050405020304" pitchFamily="18" charset="0"/>
              </a:rPr>
              <a:t>W</a:t>
            </a:r>
            <a:r>
              <a:rPr lang="en-US" sz="1200" dirty="0" err="1">
                <a:latin typeface="Times New Roman" panose="02020603050405020304" pitchFamily="18" charset="0"/>
                <a:cs typeface="Times New Roman" panose="02020603050405020304" pitchFamily="18" charset="0"/>
              </a:rPr>
              <a:t>hether</a:t>
            </a:r>
            <a:r>
              <a:rPr lang="en-US" sz="1200" dirty="0">
                <a:latin typeface="Times New Roman" panose="02020603050405020304" pitchFamily="18" charset="0"/>
                <a:cs typeface="Times New Roman" panose="02020603050405020304" pitchFamily="18" charset="0"/>
              </a:rPr>
              <a:t> your parents can help with childcare</a:t>
            </a:r>
            <a:endParaRPr lang="hu-HU" sz="1200" dirty="0">
              <a:latin typeface="Times New Roman" panose="02020603050405020304" pitchFamily="18" charset="0"/>
              <a:cs typeface="Times New Roman" panose="02020603050405020304" pitchFamily="18" charset="0"/>
            </a:endParaRPr>
          </a:p>
        </p:txBody>
      </p:sp>
      <p:sp>
        <p:nvSpPr>
          <p:cNvPr id="21" name="Szövegdoboz 20"/>
          <p:cNvSpPr txBox="1"/>
          <p:nvPr/>
        </p:nvSpPr>
        <p:spPr>
          <a:xfrm>
            <a:off x="2898878" y="5361222"/>
            <a:ext cx="2486109" cy="276999"/>
          </a:xfrm>
          <a:prstGeom prst="rect">
            <a:avLst/>
          </a:prstGeom>
          <a:noFill/>
        </p:spPr>
        <p:txBody>
          <a:bodyPr wrap="square" rtlCol="0">
            <a:spAutoFit/>
          </a:bodyPr>
          <a:lstStyle/>
          <a:p>
            <a:r>
              <a:rPr lang="hu-HU" sz="1200" dirty="0" err="1">
                <a:latin typeface="Times New Roman" panose="02020603050405020304" pitchFamily="18" charset="0"/>
                <a:cs typeface="Times New Roman" panose="02020603050405020304" pitchFamily="18" charset="0"/>
              </a:rPr>
              <a:t>Nearby</a:t>
            </a:r>
            <a:r>
              <a:rPr lang="hu-HU" sz="1200" dirty="0">
                <a:latin typeface="Times New Roman" panose="02020603050405020304" pitchFamily="18" charset="0"/>
                <a:cs typeface="Times New Roman" panose="02020603050405020304" pitchFamily="18" charset="0"/>
              </a:rPr>
              <a:t> </a:t>
            </a:r>
            <a:r>
              <a:rPr lang="hu-HU" sz="1200" dirty="0" err="1">
                <a:latin typeface="Times New Roman" panose="02020603050405020304" pitchFamily="18" charset="0"/>
                <a:cs typeface="Times New Roman" panose="02020603050405020304" pitchFamily="18" charset="0"/>
              </a:rPr>
              <a:t>Nursery</a:t>
            </a:r>
            <a:r>
              <a:rPr lang="hu-HU" sz="1200" dirty="0">
                <a:latin typeface="Times New Roman" panose="02020603050405020304" pitchFamily="18" charset="0"/>
                <a:cs typeface="Times New Roman" panose="02020603050405020304" pitchFamily="18" charset="0"/>
              </a:rPr>
              <a:t> </a:t>
            </a:r>
            <a:r>
              <a:rPr lang="hu-HU" sz="1200" dirty="0" err="1">
                <a:latin typeface="Times New Roman" panose="02020603050405020304" pitchFamily="18" charset="0"/>
                <a:cs typeface="Times New Roman" panose="02020603050405020304" pitchFamily="18" charset="0"/>
              </a:rPr>
              <a:t>or</a:t>
            </a:r>
            <a:r>
              <a:rPr lang="hu-HU" sz="1200" dirty="0">
                <a:latin typeface="Times New Roman" panose="02020603050405020304" pitchFamily="18" charset="0"/>
                <a:cs typeface="Times New Roman" panose="02020603050405020304" pitchFamily="18" charset="0"/>
              </a:rPr>
              <a:t> </a:t>
            </a:r>
            <a:r>
              <a:rPr lang="hu-HU" sz="1200" dirty="0" err="1">
                <a:latin typeface="Times New Roman" panose="02020603050405020304" pitchFamily="18" charset="0"/>
                <a:cs typeface="Times New Roman" panose="02020603050405020304" pitchFamily="18" charset="0"/>
              </a:rPr>
              <a:t>Kindergarten</a:t>
            </a:r>
            <a:r>
              <a:rPr lang="hu-HU" sz="1200" dirty="0">
                <a:latin typeface="Times New Roman" panose="02020603050405020304" pitchFamily="18" charset="0"/>
                <a:cs typeface="Times New Roman" panose="02020603050405020304" pitchFamily="18" charset="0"/>
              </a:rPr>
              <a:t> </a:t>
            </a:r>
          </a:p>
        </p:txBody>
      </p:sp>
      <p:sp>
        <p:nvSpPr>
          <p:cNvPr id="12" name="Szövegdoboz 11"/>
          <p:cNvSpPr txBox="1"/>
          <p:nvPr/>
        </p:nvSpPr>
        <p:spPr>
          <a:xfrm>
            <a:off x="2776825" y="2475602"/>
            <a:ext cx="4989835"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It plays a very important role in deciding whether to have a child</a:t>
            </a:r>
            <a:r>
              <a:rPr lang="hu-HU" sz="1200" dirty="0">
                <a:latin typeface="Times New Roman" panose="02020603050405020304" pitchFamily="18" charset="0"/>
                <a:cs typeface="Times New Roman" panose="02020603050405020304" pitchFamily="18" charset="0"/>
              </a:rPr>
              <a:t>… (%)</a:t>
            </a:r>
          </a:p>
        </p:txBody>
      </p:sp>
      <p:sp>
        <p:nvSpPr>
          <p:cNvPr id="23" name="Szövegdoboz 22"/>
          <p:cNvSpPr txBox="1"/>
          <p:nvPr/>
        </p:nvSpPr>
        <p:spPr>
          <a:xfrm>
            <a:off x="5271742" y="5961386"/>
            <a:ext cx="2689980" cy="276999"/>
          </a:xfrm>
          <a:prstGeom prst="rect">
            <a:avLst/>
          </a:prstGeom>
          <a:solidFill>
            <a:schemeClr val="bg1"/>
          </a:solidFill>
        </p:spPr>
        <p:txBody>
          <a:bodyPr wrap="square" rtlCol="0">
            <a:spAutoFit/>
          </a:bodyPr>
          <a:lstStyle/>
          <a:p>
            <a:r>
              <a:rPr lang="hu-HU" sz="1200" dirty="0" err="1">
                <a:latin typeface="Times New Roman" panose="02020603050405020304" pitchFamily="18" charset="0"/>
                <a:cs typeface="Times New Roman" panose="02020603050405020304" pitchFamily="18" charset="0"/>
              </a:rPr>
              <a:t>Uncertain</a:t>
            </a:r>
            <a:r>
              <a:rPr lang="hu-HU" sz="1200" dirty="0">
                <a:latin typeface="Times New Roman" panose="02020603050405020304" pitchFamily="18" charset="0"/>
                <a:cs typeface="Times New Roman" panose="02020603050405020304" pitchFamily="18" charset="0"/>
              </a:rPr>
              <a:t> </a:t>
            </a:r>
            <a:r>
              <a:rPr lang="hu-HU" sz="1200" dirty="0" err="1">
                <a:latin typeface="Times New Roman" panose="02020603050405020304" pitchFamily="18" charset="0"/>
                <a:cs typeface="Times New Roman" panose="02020603050405020304" pitchFamily="18" charset="0"/>
              </a:rPr>
              <a:t>intheir</a:t>
            </a:r>
            <a:r>
              <a:rPr lang="hu-HU" sz="1200" dirty="0">
                <a:latin typeface="Times New Roman" panose="02020603050405020304" pitchFamily="18" charset="0"/>
                <a:cs typeface="Times New Roman" panose="02020603050405020304" pitchFamily="18" charset="0"/>
              </a:rPr>
              <a:t> </a:t>
            </a:r>
            <a:r>
              <a:rPr lang="hu-HU" sz="1200" dirty="0" err="1">
                <a:latin typeface="Times New Roman" panose="02020603050405020304" pitchFamily="18" charset="0"/>
                <a:cs typeface="Times New Roman" panose="02020603050405020304" pitchFamily="18" charset="0"/>
              </a:rPr>
              <a:t>childbearing</a:t>
            </a:r>
            <a:r>
              <a:rPr lang="hu-HU" sz="1200" dirty="0">
                <a:latin typeface="Times New Roman" panose="02020603050405020304" pitchFamily="18" charset="0"/>
                <a:cs typeface="Times New Roman" panose="02020603050405020304" pitchFamily="18" charset="0"/>
              </a:rPr>
              <a:t> </a:t>
            </a:r>
            <a:r>
              <a:rPr lang="hu-HU" sz="1200" dirty="0" err="1">
                <a:latin typeface="Times New Roman" panose="02020603050405020304" pitchFamily="18" charset="0"/>
                <a:cs typeface="Times New Roman" panose="02020603050405020304" pitchFamily="18" charset="0"/>
              </a:rPr>
              <a:t>plans</a:t>
            </a:r>
            <a:endParaRPr lang="hu-HU" sz="1200" dirty="0">
              <a:latin typeface="Times New Roman" panose="02020603050405020304" pitchFamily="18" charset="0"/>
              <a:cs typeface="Times New Roman" panose="02020603050405020304" pitchFamily="18" charset="0"/>
            </a:endParaRPr>
          </a:p>
        </p:txBody>
      </p:sp>
      <p:sp>
        <p:nvSpPr>
          <p:cNvPr id="24" name="Szövegdoboz 23"/>
          <p:cNvSpPr txBox="1"/>
          <p:nvPr/>
        </p:nvSpPr>
        <p:spPr>
          <a:xfrm>
            <a:off x="5290254" y="6179986"/>
            <a:ext cx="2754942" cy="276999"/>
          </a:xfrm>
          <a:prstGeom prst="rect">
            <a:avLst/>
          </a:prstGeom>
          <a:solidFill>
            <a:schemeClr val="bg1"/>
          </a:solidFill>
        </p:spPr>
        <p:txBody>
          <a:bodyPr wrap="square" rtlCol="0">
            <a:spAutoFit/>
          </a:bodyPr>
          <a:lstStyle/>
          <a:p>
            <a:r>
              <a:rPr lang="hu-HU" sz="1200" dirty="0" err="1">
                <a:latin typeface="Times New Roman" panose="02020603050405020304" pitchFamily="18" charset="0"/>
                <a:cs typeface="Times New Roman" panose="02020603050405020304" pitchFamily="18" charset="0"/>
              </a:rPr>
              <a:t>Certain</a:t>
            </a:r>
            <a:r>
              <a:rPr lang="hu-HU" sz="1200" dirty="0">
                <a:latin typeface="Times New Roman" panose="02020603050405020304" pitchFamily="18" charset="0"/>
                <a:cs typeface="Times New Roman" panose="02020603050405020304" pitchFamily="18" charset="0"/>
              </a:rPr>
              <a:t> in </a:t>
            </a:r>
            <a:r>
              <a:rPr lang="hu-HU" sz="1200" dirty="0" err="1">
                <a:latin typeface="Times New Roman" panose="02020603050405020304" pitchFamily="18" charset="0"/>
                <a:cs typeface="Times New Roman" panose="02020603050405020304" pitchFamily="18" charset="0"/>
              </a:rPr>
              <a:t>their</a:t>
            </a:r>
            <a:r>
              <a:rPr lang="hu-HU" sz="1200" dirty="0">
                <a:latin typeface="Times New Roman" panose="02020603050405020304" pitchFamily="18" charset="0"/>
                <a:cs typeface="Times New Roman" panose="02020603050405020304" pitchFamily="18" charset="0"/>
              </a:rPr>
              <a:t> </a:t>
            </a:r>
            <a:r>
              <a:rPr lang="hu-HU" sz="1200" dirty="0" err="1">
                <a:latin typeface="Times New Roman" panose="02020603050405020304" pitchFamily="18" charset="0"/>
                <a:cs typeface="Times New Roman" panose="02020603050405020304" pitchFamily="18" charset="0"/>
              </a:rPr>
              <a:t>childbearing</a:t>
            </a:r>
            <a:r>
              <a:rPr lang="hu-HU" sz="1200" dirty="0">
                <a:latin typeface="Times New Roman" panose="02020603050405020304" pitchFamily="18" charset="0"/>
                <a:cs typeface="Times New Roman" panose="02020603050405020304" pitchFamily="18" charset="0"/>
              </a:rPr>
              <a:t> </a:t>
            </a:r>
            <a:r>
              <a:rPr lang="hu-HU" sz="1200" dirty="0" err="1">
                <a:latin typeface="Times New Roman" panose="02020603050405020304" pitchFamily="18" charset="0"/>
                <a:cs typeface="Times New Roman" panose="02020603050405020304" pitchFamily="18" charset="0"/>
              </a:rPr>
              <a:t>plans</a:t>
            </a:r>
            <a:endParaRPr lang="hu-HU" sz="1200" dirty="0">
              <a:latin typeface="Times New Roman" panose="02020603050405020304" pitchFamily="18" charset="0"/>
              <a:cs typeface="Times New Roman" panose="02020603050405020304" pitchFamily="18" charset="0"/>
            </a:endParaRPr>
          </a:p>
        </p:txBody>
      </p:sp>
      <p:sp>
        <p:nvSpPr>
          <p:cNvPr id="25" name="Szövegdoboz 24"/>
          <p:cNvSpPr txBox="1"/>
          <p:nvPr/>
        </p:nvSpPr>
        <p:spPr>
          <a:xfrm>
            <a:off x="5288469" y="6415941"/>
            <a:ext cx="1683132" cy="276999"/>
          </a:xfrm>
          <a:prstGeom prst="rect">
            <a:avLst/>
          </a:prstGeom>
          <a:solidFill>
            <a:schemeClr val="bg1"/>
          </a:solidFill>
        </p:spPr>
        <p:txBody>
          <a:bodyPr wrap="square" rtlCol="0">
            <a:spAutoFit/>
          </a:bodyPr>
          <a:lstStyle/>
          <a:p>
            <a:r>
              <a:rPr lang="hu-HU" sz="1200" dirty="0" err="1">
                <a:latin typeface="Times New Roman" panose="02020603050405020304" pitchFamily="18" charset="0"/>
                <a:cs typeface="Times New Roman" panose="02020603050405020304" pitchFamily="18" charset="0"/>
              </a:rPr>
              <a:t>Childbearing</a:t>
            </a:r>
            <a:r>
              <a:rPr lang="hu-HU" sz="1200" dirty="0">
                <a:latin typeface="Times New Roman" panose="02020603050405020304" pitchFamily="18" charset="0"/>
                <a:cs typeface="Times New Roman" panose="02020603050405020304" pitchFamily="18" charset="0"/>
              </a:rPr>
              <a:t> </a:t>
            </a:r>
            <a:r>
              <a:rPr lang="hu-HU" sz="1200" dirty="0" err="1">
                <a:latin typeface="Times New Roman" panose="02020603050405020304" pitchFamily="18" charset="0"/>
                <a:cs typeface="Times New Roman" panose="02020603050405020304" pitchFamily="18" charset="0"/>
              </a:rPr>
              <a:t>age</a:t>
            </a:r>
            <a:endParaRPr lang="hu-HU"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0191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594"/>
            <a:ext cx="9144000" cy="6858000"/>
          </a:xfrm>
          <a:prstGeom prst="rect">
            <a:avLst/>
          </a:prstGeom>
        </p:spPr>
      </p:pic>
      <p:sp>
        <p:nvSpPr>
          <p:cNvPr id="6" name="Cím 5"/>
          <p:cNvSpPr>
            <a:spLocks noGrp="1"/>
          </p:cNvSpPr>
          <p:nvPr>
            <p:ph type="ctrTitle"/>
          </p:nvPr>
        </p:nvSpPr>
        <p:spPr>
          <a:xfrm>
            <a:off x="2294218" y="1438594"/>
            <a:ext cx="6350000" cy="1625070"/>
          </a:xfrm>
        </p:spPr>
        <p:txBody>
          <a:bodyPr anchor="t">
            <a:noAutofit/>
          </a:bodyPr>
          <a:lstStyle/>
          <a:p>
            <a:pPr algn="l"/>
            <a:r>
              <a:rPr lang="en-US" sz="1600" dirty="0">
                <a:latin typeface="Times New Roman" pitchFamily="18" charset="0"/>
                <a:cs typeface="Times New Roman" pitchFamily="18" charset="0"/>
              </a:rPr>
              <a:t>A majority of the population in each EU-27 Member State lived in </a:t>
            </a:r>
            <a:r>
              <a:rPr lang="en-US" sz="1600" b="1" dirty="0">
                <a:latin typeface="Times New Roman" pitchFamily="18" charset="0"/>
                <a:cs typeface="Times New Roman" pitchFamily="18" charset="0"/>
              </a:rPr>
              <a:t>owner-occupied dwellings in 2018</a:t>
            </a:r>
            <a:r>
              <a:rPr lang="en-US" sz="1600" dirty="0">
                <a:latin typeface="Times New Roman" pitchFamily="18" charset="0"/>
                <a:cs typeface="Times New Roman" pitchFamily="18" charset="0"/>
              </a:rPr>
              <a:t>, this share ranging from 51.4 % in Germany to 96.4 % in Romania; the </a:t>
            </a:r>
            <a:r>
              <a:rPr lang="en-US" sz="1600" b="1" u="sng" dirty="0">
                <a:latin typeface="Times New Roman" pitchFamily="18" charset="0"/>
                <a:cs typeface="Times New Roman" pitchFamily="18" charset="0"/>
              </a:rPr>
              <a:t>EU-27 average was 70.0 %.</a:t>
            </a:r>
            <a:r>
              <a:rPr lang="hu-HU" sz="1600" b="1" u="sng" dirty="0">
                <a:latin typeface="Times New Roman" pitchFamily="18" charset="0"/>
                <a:cs typeface="Times New Roman" pitchFamily="18" charset="0"/>
              </a:rPr>
              <a:t> (Hungary: 86%)</a:t>
            </a:r>
            <a:endParaRPr lang="hu-HU" sz="1600" b="1" u="sng" dirty="0">
              <a:solidFill>
                <a:srgbClr val="414141"/>
              </a:solidFill>
              <a:latin typeface="Times New Roman" panose="02020603050405020304" pitchFamily="18" charset="0"/>
              <a:cs typeface="Times New Roman" panose="02020603050405020304" pitchFamily="18" charset="0"/>
            </a:endParaRPr>
          </a:p>
        </p:txBody>
      </p:sp>
      <p:sp>
        <p:nvSpPr>
          <p:cNvPr id="7" name="Cím 5"/>
          <p:cNvSpPr txBox="1">
            <a:spLocks/>
          </p:cNvSpPr>
          <p:nvPr/>
        </p:nvSpPr>
        <p:spPr>
          <a:xfrm>
            <a:off x="2578100" y="435710"/>
            <a:ext cx="5562600" cy="83982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2400" dirty="0">
                <a:latin typeface="Times New Roman" pitchFamily="18" charset="0"/>
                <a:cs typeface="Times New Roman" pitchFamily="18" charset="0"/>
              </a:rPr>
              <a:t>Distribution of population by tenure status</a:t>
            </a:r>
            <a:r>
              <a:rPr lang="hu-HU" sz="2400" dirty="0">
                <a:latin typeface="Times New Roman" pitchFamily="18" charset="0"/>
                <a:cs typeface="Times New Roman" pitchFamily="18" charset="0"/>
              </a:rPr>
              <a:t> (</a:t>
            </a:r>
            <a:r>
              <a:rPr lang="hu-HU" sz="2400" dirty="0" err="1">
                <a:latin typeface="Times New Roman" pitchFamily="18" charset="0"/>
                <a:cs typeface="Times New Roman" pitchFamily="18" charset="0"/>
              </a:rPr>
              <a:t>Eurostat</a:t>
            </a:r>
            <a:r>
              <a:rPr lang="hu-HU" sz="2400" dirty="0">
                <a:latin typeface="Times New Roman" pitchFamily="18" charset="0"/>
                <a:cs typeface="Times New Roman" pitchFamily="18" charset="0"/>
              </a:rPr>
              <a:t>, 2018)</a:t>
            </a:r>
            <a:endParaRPr lang="hu-HU" sz="2400" dirty="0">
              <a:solidFill>
                <a:srgbClr val="414141"/>
              </a:solidFill>
              <a:latin typeface="Times New Roman" panose="02020603050405020304" pitchFamily="18" charset="0"/>
              <a:cs typeface="Times New Roman" panose="02020603050405020304" pitchFamily="18" charset="0"/>
            </a:endParaRPr>
          </a:p>
        </p:txBody>
      </p:sp>
      <p:sp>
        <p:nvSpPr>
          <p:cNvPr id="3" name="AutoShape 4" descr="Pázmány Esztergom - About | Facebook"/>
          <p:cNvSpPr>
            <a:spLocks noChangeAspect="1" noChangeArrowheads="1"/>
          </p:cNvSpPr>
          <p:nvPr/>
        </p:nvSpPr>
        <p:spPr bwMode="auto">
          <a:xfrm>
            <a:off x="-21904830" y="18594"/>
            <a:ext cx="308120" cy="3081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9" name="AutoShape 8" descr="Pázmány Esztergom - About | Facebook"/>
          <p:cNvSpPr>
            <a:spLocks noChangeAspect="1" noChangeArrowheads="1"/>
          </p:cNvSpPr>
          <p:nvPr/>
        </p:nvSpPr>
        <p:spPr bwMode="auto">
          <a:xfrm>
            <a:off x="155574" y="-144463"/>
            <a:ext cx="2880469" cy="288047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pic>
        <p:nvPicPr>
          <p:cNvPr id="2058" name="Picture 10" descr="https://www.eufa.org/images/unis/HUN/HU_Logo.jpg"/>
          <p:cNvPicPr>
            <a:picLocks noChangeAspect="1" noChangeArrowheads="1"/>
          </p:cNvPicPr>
          <p:nvPr/>
        </p:nvPicPr>
        <p:blipFill rotWithShape="1">
          <a:blip r:embed="rId3">
            <a:extLst>
              <a:ext uri="{28A0092B-C50C-407E-A947-70E740481C1C}">
                <a14:useLocalDpi xmlns:a14="http://schemas.microsoft.com/office/drawing/2010/main" val="0"/>
              </a:ext>
            </a:extLst>
          </a:blip>
          <a:srcRect l="36742" t="2374" r="34458" b="27148"/>
          <a:stretch/>
        </p:blipFill>
        <p:spPr bwMode="auto">
          <a:xfrm>
            <a:off x="219708" y="435710"/>
            <a:ext cx="1645920" cy="2262280"/>
          </a:xfrm>
          <a:prstGeom prst="rect">
            <a:avLst/>
          </a:prstGeom>
          <a:noFill/>
          <a:extLst>
            <a:ext uri="{909E8E84-426E-40DD-AFC4-6F175D3DCCD1}">
              <a14:hiddenFill xmlns:a14="http://schemas.microsoft.com/office/drawing/2010/main">
                <a:solidFill>
                  <a:srgbClr val="FFFFFF"/>
                </a:solidFill>
              </a14:hiddenFill>
            </a:ext>
          </a:extLst>
        </p:spPr>
      </p:pic>
      <p:sp>
        <p:nvSpPr>
          <p:cNvPr id="11" name="Téglalap 10"/>
          <p:cNvSpPr/>
          <p:nvPr/>
        </p:nvSpPr>
        <p:spPr>
          <a:xfrm>
            <a:off x="242568" y="5894581"/>
            <a:ext cx="1623060" cy="646331"/>
          </a:xfrm>
          <a:prstGeom prst="rect">
            <a:avLst/>
          </a:prstGeom>
          <a:solidFill>
            <a:schemeClr val="bg1"/>
          </a:solidFill>
        </p:spPr>
        <p:txBody>
          <a:bodyPr wrap="square">
            <a:spAutoFit/>
          </a:bodyPr>
          <a:lstStyle/>
          <a:p>
            <a:r>
              <a:rPr lang="hu-HU" sz="900" dirty="0">
                <a:solidFill>
                  <a:schemeClr val="bg1">
                    <a:lumMod val="65000"/>
                  </a:schemeClr>
                </a:solidFill>
                <a:latin typeface="Times New Roman" panose="02020603050405020304" pitchFamily="18" charset="0"/>
                <a:cs typeface="Times New Roman" panose="02020603050405020304" pitchFamily="18" charset="0"/>
              </a:rPr>
              <a:t>H-1088 Budapest, </a:t>
            </a:r>
          </a:p>
          <a:p>
            <a:r>
              <a:rPr lang="hu-HU" sz="900" dirty="0">
                <a:solidFill>
                  <a:schemeClr val="bg1">
                    <a:lumMod val="65000"/>
                  </a:schemeClr>
                </a:solidFill>
                <a:latin typeface="Times New Roman" panose="02020603050405020304" pitchFamily="18" charset="0"/>
                <a:cs typeface="Times New Roman" panose="02020603050405020304" pitchFamily="18" charset="0"/>
              </a:rPr>
              <a:t>Mikszáth Kálmán tér 1.</a:t>
            </a:r>
            <a:br>
              <a:rPr lang="hu-HU" sz="900" dirty="0">
                <a:solidFill>
                  <a:schemeClr val="bg1">
                    <a:lumMod val="65000"/>
                  </a:schemeClr>
                </a:solidFill>
                <a:latin typeface="Times New Roman" panose="02020603050405020304" pitchFamily="18" charset="0"/>
                <a:cs typeface="Times New Roman" panose="02020603050405020304" pitchFamily="18" charset="0"/>
              </a:rPr>
            </a:br>
            <a:r>
              <a:rPr lang="hu-HU" sz="900" dirty="0">
                <a:solidFill>
                  <a:schemeClr val="bg1">
                    <a:lumMod val="65000"/>
                  </a:schemeClr>
                </a:solidFill>
                <a:latin typeface="Times New Roman" panose="02020603050405020304" pitchFamily="18" charset="0"/>
                <a:cs typeface="Times New Roman" panose="02020603050405020304" pitchFamily="18" charset="0"/>
              </a:rPr>
              <a:t>https://btk.ppke.hu/en</a:t>
            </a:r>
            <a:br>
              <a:rPr lang="hu-HU" sz="900" dirty="0">
                <a:solidFill>
                  <a:schemeClr val="bg1">
                    <a:lumMod val="65000"/>
                  </a:schemeClr>
                </a:solidFill>
                <a:latin typeface="Times New Roman" panose="02020603050405020304" pitchFamily="18" charset="0"/>
                <a:cs typeface="Times New Roman" panose="02020603050405020304" pitchFamily="18" charset="0"/>
              </a:rPr>
            </a:br>
            <a:endParaRPr lang="hu-HU" sz="900" dirty="0">
              <a:solidFill>
                <a:schemeClr val="bg1">
                  <a:lumMod val="65000"/>
                </a:schemeClr>
              </a:solidFill>
            </a:endParaRPr>
          </a:p>
        </p:txBody>
      </p:sp>
      <p:pic>
        <p:nvPicPr>
          <p:cNvPr id="1229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7960" t="12673" r="47486" b="35590"/>
          <a:stretch/>
        </p:blipFill>
        <p:spPr bwMode="auto">
          <a:xfrm>
            <a:off x="2462306" y="2609029"/>
            <a:ext cx="4889500" cy="4116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2870" t="45666" r="74520" b="26654"/>
          <a:stretch/>
        </p:blipFill>
        <p:spPr bwMode="auto">
          <a:xfrm>
            <a:off x="5881687" y="2752960"/>
            <a:ext cx="1006475" cy="1242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8589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Cím 5"/>
          <p:cNvSpPr txBox="1">
            <a:spLocks/>
          </p:cNvSpPr>
          <p:nvPr/>
        </p:nvSpPr>
        <p:spPr>
          <a:xfrm>
            <a:off x="2679700" y="1049373"/>
            <a:ext cx="5562600" cy="186599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US" sz="1600" dirty="0">
                <a:latin typeface="Times New Roman" pitchFamily="18" charset="0"/>
                <a:cs typeface="Times New Roman" pitchFamily="18" charset="0"/>
              </a:rPr>
              <a:t>The construction of </a:t>
            </a:r>
            <a:r>
              <a:rPr lang="en-US" sz="1600" b="1" dirty="0">
                <a:latin typeface="Times New Roman" pitchFamily="18" charset="0"/>
                <a:cs typeface="Times New Roman" pitchFamily="18" charset="0"/>
              </a:rPr>
              <a:t>family houses is </a:t>
            </a:r>
            <a:r>
              <a:rPr lang="en-US" sz="1600" b="1" dirty="0" err="1">
                <a:latin typeface="Times New Roman" pitchFamily="18" charset="0"/>
                <a:cs typeface="Times New Roman" pitchFamily="18" charset="0"/>
              </a:rPr>
              <a:t>characterised</a:t>
            </a:r>
            <a:r>
              <a:rPr lang="en-US" sz="1600" b="1" dirty="0">
                <a:latin typeface="Times New Roman" pitchFamily="18" charset="0"/>
                <a:cs typeface="Times New Roman" pitchFamily="18" charset="0"/>
              </a:rPr>
              <a:t> by two opposite effects</a:t>
            </a:r>
            <a:r>
              <a:rPr lang="hu-HU" sz="1600" b="1" dirty="0">
                <a:latin typeface="Times New Roman" pitchFamily="18" charset="0"/>
                <a:cs typeface="Times New Roman" pitchFamily="18" charset="0"/>
              </a:rPr>
              <a:t> </a:t>
            </a:r>
            <a:r>
              <a:rPr lang="hu-HU" sz="1600" dirty="0">
                <a:latin typeface="Times New Roman" pitchFamily="18" charset="0"/>
                <a:cs typeface="Times New Roman" pitchFamily="18" charset="0"/>
              </a:rPr>
              <a:t>(</a:t>
            </a:r>
            <a:r>
              <a:rPr lang="hu-HU" sz="1600" i="1" dirty="0" err="1">
                <a:latin typeface="Times New Roman" pitchFamily="18" charset="0"/>
                <a:cs typeface="Times New Roman" pitchFamily="18" charset="0"/>
              </a:rPr>
              <a:t>Hungarian</a:t>
            </a:r>
            <a:r>
              <a:rPr lang="hu-HU" sz="1600" i="1" dirty="0">
                <a:latin typeface="Times New Roman" pitchFamily="18" charset="0"/>
                <a:cs typeface="Times New Roman" pitchFamily="18" charset="0"/>
              </a:rPr>
              <a:t> National Bank – </a:t>
            </a:r>
            <a:r>
              <a:rPr lang="hu-HU" sz="1600" i="1" dirty="0" err="1">
                <a:latin typeface="Times New Roman" pitchFamily="18" charset="0"/>
                <a:cs typeface="Times New Roman" pitchFamily="18" charset="0"/>
              </a:rPr>
              <a:t>Housing</a:t>
            </a:r>
            <a:r>
              <a:rPr lang="hu-HU" sz="1600" i="1" dirty="0">
                <a:latin typeface="Times New Roman" pitchFamily="18" charset="0"/>
                <a:cs typeface="Times New Roman" pitchFamily="18" charset="0"/>
              </a:rPr>
              <a:t> Market </a:t>
            </a:r>
            <a:r>
              <a:rPr lang="hu-HU" sz="1600" i="1" dirty="0" err="1">
                <a:latin typeface="Times New Roman" pitchFamily="18" charset="0"/>
                <a:cs typeface="Times New Roman" pitchFamily="18" charset="0"/>
              </a:rPr>
              <a:t>Report</a:t>
            </a:r>
            <a:r>
              <a:rPr lang="hu-HU" sz="1600" i="1" dirty="0">
                <a:latin typeface="Times New Roman" pitchFamily="18" charset="0"/>
                <a:cs typeface="Times New Roman" pitchFamily="18" charset="0"/>
              </a:rPr>
              <a:t>, </a:t>
            </a:r>
            <a:r>
              <a:rPr lang="hu-HU" sz="1600" i="1" dirty="0" err="1">
                <a:latin typeface="Times New Roman" pitchFamily="18" charset="0"/>
                <a:cs typeface="Times New Roman" pitchFamily="18" charset="0"/>
              </a:rPr>
              <a:t>June</a:t>
            </a:r>
            <a:r>
              <a:rPr lang="hu-HU" sz="1600" i="1" dirty="0">
                <a:latin typeface="Times New Roman" pitchFamily="18" charset="0"/>
                <a:cs typeface="Times New Roman" pitchFamily="18" charset="0"/>
              </a:rPr>
              <a:t> 2020</a:t>
            </a:r>
            <a:r>
              <a:rPr lang="hu-HU" sz="1600" dirty="0">
                <a:latin typeface="Times New Roman" pitchFamily="18" charset="0"/>
                <a:cs typeface="Times New Roman" pitchFamily="18" charset="0"/>
              </a:rPr>
              <a:t>) </a:t>
            </a:r>
            <a:r>
              <a:rPr lang="en-US" sz="1600" dirty="0">
                <a:latin typeface="Times New Roman" pitchFamily="18" charset="0"/>
                <a:cs typeface="Times New Roman" pitchFamily="18" charset="0"/>
              </a:rPr>
              <a:t>: </a:t>
            </a:r>
            <a:endParaRPr lang="hu-HU" sz="1600" dirty="0">
              <a:latin typeface="Times New Roman" pitchFamily="18" charset="0"/>
              <a:cs typeface="Times New Roman" pitchFamily="18" charset="0"/>
            </a:endParaRPr>
          </a:p>
          <a:p>
            <a:pPr algn="just"/>
            <a:endParaRPr lang="hu-HU" sz="1600" dirty="0">
              <a:latin typeface="Times New Roman" pitchFamily="18" charset="0"/>
              <a:cs typeface="Times New Roman" pitchFamily="18" charset="0"/>
            </a:endParaRPr>
          </a:p>
          <a:p>
            <a:pPr marL="342900" indent="-342900" algn="just">
              <a:buAutoNum type="arabicParenBoth"/>
            </a:pPr>
            <a:r>
              <a:rPr lang="en-US" sz="1600" dirty="0">
                <a:latin typeface="Times New Roman" pitchFamily="18" charset="0"/>
                <a:cs typeface="Times New Roman" pitchFamily="18" charset="0"/>
              </a:rPr>
              <a:t>the </a:t>
            </a:r>
            <a:r>
              <a:rPr lang="en-US" sz="1600" b="1" u="sng" dirty="0">
                <a:latin typeface="Times New Roman" pitchFamily="18" charset="0"/>
                <a:cs typeface="Times New Roman" pitchFamily="18" charset="0"/>
              </a:rPr>
              <a:t>family protection measures support</a:t>
            </a:r>
            <a:r>
              <a:rPr lang="en-US" sz="1600" dirty="0">
                <a:latin typeface="Times New Roman" pitchFamily="18" charset="0"/>
                <a:cs typeface="Times New Roman" pitchFamily="18" charset="0"/>
              </a:rPr>
              <a:t>, </a:t>
            </a:r>
            <a:endParaRPr lang="hu-HU" sz="1600" dirty="0">
              <a:latin typeface="Times New Roman" pitchFamily="18" charset="0"/>
              <a:cs typeface="Times New Roman" pitchFamily="18" charset="0"/>
            </a:endParaRPr>
          </a:p>
          <a:p>
            <a:pPr marL="342900" indent="-342900" algn="just">
              <a:buAutoNum type="arabicParenBoth"/>
            </a:pPr>
            <a:endParaRPr lang="hu-HU" sz="1600" dirty="0">
              <a:latin typeface="Times New Roman" pitchFamily="18" charset="0"/>
              <a:cs typeface="Times New Roman" pitchFamily="18" charset="0"/>
            </a:endParaRPr>
          </a:p>
          <a:p>
            <a:pPr marL="342900" indent="-342900" algn="just">
              <a:buAutoNum type="arabicParenBoth"/>
            </a:pPr>
            <a:endParaRPr lang="hu-HU" sz="1600" dirty="0">
              <a:latin typeface="Times New Roman" pitchFamily="18" charset="0"/>
              <a:cs typeface="Times New Roman" pitchFamily="18" charset="0"/>
            </a:endParaRPr>
          </a:p>
          <a:p>
            <a:pPr marL="342900" indent="-342900" algn="just">
              <a:buAutoNum type="arabicParenBoth"/>
            </a:pPr>
            <a:endParaRPr lang="hu-HU" sz="1600" dirty="0">
              <a:latin typeface="Times New Roman" pitchFamily="18" charset="0"/>
              <a:cs typeface="Times New Roman" pitchFamily="18" charset="0"/>
            </a:endParaRPr>
          </a:p>
          <a:p>
            <a:pPr marL="342900" indent="-342900" algn="just">
              <a:buAutoNum type="arabicParenBoth"/>
            </a:pPr>
            <a:endParaRPr lang="hu-HU" sz="1600" dirty="0">
              <a:latin typeface="Times New Roman" pitchFamily="18" charset="0"/>
              <a:cs typeface="Times New Roman" pitchFamily="18" charset="0"/>
            </a:endParaRPr>
          </a:p>
          <a:p>
            <a:pPr marL="342900" indent="-342900" algn="just">
              <a:buAutoNum type="arabicParenBoth"/>
            </a:pPr>
            <a:endParaRPr lang="hu-HU" sz="1600" dirty="0">
              <a:latin typeface="Times New Roman" pitchFamily="18" charset="0"/>
              <a:cs typeface="Times New Roman" pitchFamily="18" charset="0"/>
            </a:endParaRPr>
          </a:p>
          <a:p>
            <a:pPr marL="342900" indent="-342900" algn="just">
              <a:buAutoNum type="arabicParenBoth"/>
            </a:pPr>
            <a:endParaRPr lang="hu-HU" sz="1600" dirty="0">
              <a:latin typeface="Times New Roman" pitchFamily="18" charset="0"/>
              <a:cs typeface="Times New Roman" pitchFamily="18" charset="0"/>
            </a:endParaRPr>
          </a:p>
          <a:p>
            <a:pPr marL="342900" indent="-342900" algn="just">
              <a:buAutoNum type="arabicParenBoth"/>
            </a:pPr>
            <a:endParaRPr lang="hu-HU" sz="1600" dirty="0">
              <a:latin typeface="Times New Roman" pitchFamily="18" charset="0"/>
              <a:cs typeface="Times New Roman" pitchFamily="18" charset="0"/>
            </a:endParaRPr>
          </a:p>
          <a:p>
            <a:pPr marL="342900" indent="-342900" algn="just">
              <a:buAutoNum type="arabicParenBoth"/>
            </a:pPr>
            <a:endParaRPr lang="hu-HU" sz="1600" dirty="0">
              <a:latin typeface="Times New Roman" pitchFamily="18" charset="0"/>
              <a:cs typeface="Times New Roman" pitchFamily="18" charset="0"/>
            </a:endParaRPr>
          </a:p>
          <a:p>
            <a:pPr marL="342900" indent="-342900" algn="just">
              <a:buAutoNum type="arabicParenBoth"/>
            </a:pPr>
            <a:endParaRPr lang="hu-HU" sz="1600" dirty="0">
              <a:latin typeface="Times New Roman" pitchFamily="18" charset="0"/>
              <a:cs typeface="Times New Roman" pitchFamily="18" charset="0"/>
            </a:endParaRPr>
          </a:p>
          <a:p>
            <a:pPr marL="342900" indent="-342900" algn="just">
              <a:buAutoNum type="arabicParenBoth"/>
            </a:pPr>
            <a:endParaRPr lang="hu-HU" sz="1600" dirty="0">
              <a:latin typeface="Times New Roman" pitchFamily="18" charset="0"/>
              <a:cs typeface="Times New Roman" pitchFamily="18" charset="0"/>
            </a:endParaRPr>
          </a:p>
          <a:p>
            <a:pPr marL="342900" indent="-342900" algn="just">
              <a:buAutoNum type="arabicParenBoth"/>
            </a:pPr>
            <a:endParaRPr lang="hu-HU" sz="1600" dirty="0">
              <a:latin typeface="Times New Roman" pitchFamily="18" charset="0"/>
              <a:cs typeface="Times New Roman" pitchFamily="18" charset="0"/>
            </a:endParaRPr>
          </a:p>
          <a:p>
            <a:pPr marL="342900" indent="-342900" algn="just">
              <a:buAutoNum type="arabicParenBoth"/>
            </a:pPr>
            <a:endParaRPr lang="hu-HU" sz="1600" dirty="0">
              <a:latin typeface="Times New Roman" pitchFamily="18" charset="0"/>
              <a:cs typeface="Times New Roman" pitchFamily="18" charset="0"/>
            </a:endParaRPr>
          </a:p>
          <a:p>
            <a:pPr marL="342900" indent="-342900" algn="just">
              <a:buAutoNum type="arabicParenBoth"/>
            </a:pPr>
            <a:endParaRPr lang="hu-HU" sz="1600" dirty="0">
              <a:latin typeface="Times New Roman" pitchFamily="18" charset="0"/>
              <a:cs typeface="Times New Roman" pitchFamily="18" charset="0"/>
            </a:endParaRPr>
          </a:p>
          <a:p>
            <a:pPr marL="342900" indent="-342900" algn="just">
              <a:buAutoNum type="arabicParenBoth"/>
            </a:pPr>
            <a:r>
              <a:rPr lang="en-US" sz="1600" dirty="0">
                <a:latin typeface="Times New Roman" pitchFamily="18" charset="0"/>
                <a:cs typeface="Times New Roman" pitchFamily="18" charset="0"/>
              </a:rPr>
              <a:t>the </a:t>
            </a:r>
            <a:r>
              <a:rPr lang="en-US" sz="1600" b="1" u="sng" dirty="0">
                <a:latin typeface="Times New Roman" pitchFamily="18" charset="0"/>
                <a:cs typeface="Times New Roman" pitchFamily="18" charset="0"/>
              </a:rPr>
              <a:t>deterioration of the </a:t>
            </a:r>
            <a:r>
              <a:rPr lang="en-US" sz="1600" b="1" u="sng" dirty="0" err="1">
                <a:latin typeface="Times New Roman" pitchFamily="18" charset="0"/>
                <a:cs typeface="Times New Roman" pitchFamily="18" charset="0"/>
              </a:rPr>
              <a:t>labour</a:t>
            </a:r>
            <a:r>
              <a:rPr lang="en-US" sz="1600" b="1" u="sng" dirty="0">
                <a:latin typeface="Times New Roman" pitchFamily="18" charset="0"/>
                <a:cs typeface="Times New Roman" pitchFamily="18" charset="0"/>
              </a:rPr>
              <a:t> market and income prospects </a:t>
            </a:r>
            <a:r>
              <a:rPr lang="en-US" sz="1600" dirty="0">
                <a:latin typeface="Times New Roman" pitchFamily="18" charset="0"/>
                <a:cs typeface="Times New Roman" pitchFamily="18" charset="0"/>
              </a:rPr>
              <a:t>as a result of the pandemic, together with the uncertainty, have a negative effect on constructions.</a:t>
            </a:r>
            <a:endParaRPr lang="hu-HU" sz="1600" dirty="0">
              <a:latin typeface="Times New Roman" pitchFamily="18" charset="0"/>
              <a:cs typeface="Times New Roman" pitchFamily="18" charset="0"/>
            </a:endParaRPr>
          </a:p>
          <a:p>
            <a:pPr marL="342900" indent="-342900" algn="just">
              <a:buAutoNum type="arabicParenBoth"/>
            </a:pPr>
            <a:endParaRPr lang="hu-HU" sz="1600" b="1" dirty="0">
              <a:solidFill>
                <a:srgbClr val="414141"/>
              </a:solidFill>
              <a:latin typeface="Times New Roman" pitchFamily="18" charset="0"/>
              <a:cs typeface="Times New Roman" pitchFamily="18" charset="0"/>
            </a:endParaRPr>
          </a:p>
          <a:p>
            <a:pPr algn="just"/>
            <a:r>
              <a:rPr lang="en-US" sz="1600" dirty="0">
                <a:latin typeface="Times New Roman" pitchFamily="18" charset="0"/>
                <a:cs typeface="Times New Roman" pitchFamily="18" charset="0"/>
              </a:rPr>
              <a:t>Based on the announcement made by the Government in April, a </a:t>
            </a:r>
            <a:r>
              <a:rPr lang="en-US" sz="1600" b="1" u="sng" dirty="0">
                <a:latin typeface="Times New Roman" pitchFamily="18" charset="0"/>
                <a:cs typeface="Times New Roman" pitchFamily="18" charset="0"/>
              </a:rPr>
              <a:t>VAT rate of 5 per cent, instead of 27 per cent, </a:t>
            </a:r>
            <a:r>
              <a:rPr lang="en-US" sz="1600" dirty="0">
                <a:latin typeface="Times New Roman" pitchFamily="18" charset="0"/>
                <a:cs typeface="Times New Roman" pitchFamily="18" charset="0"/>
              </a:rPr>
              <a:t>will apply to the sales and letting of new homes in brownfield zones. </a:t>
            </a:r>
            <a:endParaRPr lang="hu-HU" sz="1600" b="1" dirty="0">
              <a:solidFill>
                <a:srgbClr val="414141"/>
              </a:solidFill>
              <a:latin typeface="Times New Roman" panose="02020603050405020304" pitchFamily="18" charset="0"/>
              <a:cs typeface="Times New Roman" panose="02020603050405020304" pitchFamily="18" charset="0"/>
            </a:endParaRPr>
          </a:p>
        </p:txBody>
      </p:sp>
      <p:sp>
        <p:nvSpPr>
          <p:cNvPr id="3" name="AutoShape 4" descr="Pázmány Esztergom - About | Facebook"/>
          <p:cNvSpPr>
            <a:spLocks noChangeAspect="1" noChangeArrowheads="1"/>
          </p:cNvSpPr>
          <p:nvPr/>
        </p:nvSpPr>
        <p:spPr bwMode="auto">
          <a:xfrm>
            <a:off x="-21904830" y="18594"/>
            <a:ext cx="308120" cy="3081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9" name="AutoShape 8" descr="Pázmány Esztergom - About | Facebook"/>
          <p:cNvSpPr>
            <a:spLocks noChangeAspect="1" noChangeArrowheads="1"/>
          </p:cNvSpPr>
          <p:nvPr/>
        </p:nvSpPr>
        <p:spPr bwMode="auto">
          <a:xfrm>
            <a:off x="155574" y="-144463"/>
            <a:ext cx="2880469" cy="288047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pic>
        <p:nvPicPr>
          <p:cNvPr id="2058" name="Picture 10" descr="https://www.eufa.org/images/unis/HUN/HU_Logo.jpg"/>
          <p:cNvPicPr>
            <a:picLocks noChangeAspect="1" noChangeArrowheads="1"/>
          </p:cNvPicPr>
          <p:nvPr/>
        </p:nvPicPr>
        <p:blipFill rotWithShape="1">
          <a:blip r:embed="rId3">
            <a:extLst>
              <a:ext uri="{28A0092B-C50C-407E-A947-70E740481C1C}">
                <a14:useLocalDpi xmlns:a14="http://schemas.microsoft.com/office/drawing/2010/main" val="0"/>
              </a:ext>
            </a:extLst>
          </a:blip>
          <a:srcRect l="36742" t="2374" r="34458" b="27148"/>
          <a:stretch/>
        </p:blipFill>
        <p:spPr bwMode="auto">
          <a:xfrm>
            <a:off x="118110" y="360744"/>
            <a:ext cx="1645920" cy="2262280"/>
          </a:xfrm>
          <a:prstGeom prst="rect">
            <a:avLst/>
          </a:prstGeom>
          <a:noFill/>
          <a:extLst>
            <a:ext uri="{909E8E84-426E-40DD-AFC4-6F175D3DCCD1}">
              <a14:hiddenFill xmlns:a14="http://schemas.microsoft.com/office/drawing/2010/main">
                <a:solidFill>
                  <a:srgbClr val="FFFFFF"/>
                </a:solidFill>
              </a14:hiddenFill>
            </a:ext>
          </a:extLst>
        </p:spPr>
      </p:pic>
      <p:sp>
        <p:nvSpPr>
          <p:cNvPr id="11" name="Téglalap 10"/>
          <p:cNvSpPr/>
          <p:nvPr/>
        </p:nvSpPr>
        <p:spPr>
          <a:xfrm>
            <a:off x="292922" y="5912797"/>
            <a:ext cx="1623060" cy="646331"/>
          </a:xfrm>
          <a:prstGeom prst="rect">
            <a:avLst/>
          </a:prstGeom>
          <a:solidFill>
            <a:schemeClr val="bg1"/>
          </a:solidFill>
        </p:spPr>
        <p:txBody>
          <a:bodyPr wrap="square">
            <a:spAutoFit/>
          </a:bodyPr>
          <a:lstStyle/>
          <a:p>
            <a:r>
              <a:rPr lang="hu-HU" sz="900" dirty="0">
                <a:solidFill>
                  <a:schemeClr val="bg1">
                    <a:lumMod val="65000"/>
                  </a:schemeClr>
                </a:solidFill>
                <a:latin typeface="Times New Roman" panose="02020603050405020304" pitchFamily="18" charset="0"/>
                <a:cs typeface="Times New Roman" panose="02020603050405020304" pitchFamily="18" charset="0"/>
              </a:rPr>
              <a:t>H-1088 Budapest, </a:t>
            </a:r>
          </a:p>
          <a:p>
            <a:r>
              <a:rPr lang="hu-HU" sz="900" dirty="0">
                <a:solidFill>
                  <a:schemeClr val="bg1">
                    <a:lumMod val="65000"/>
                  </a:schemeClr>
                </a:solidFill>
                <a:latin typeface="Times New Roman" panose="02020603050405020304" pitchFamily="18" charset="0"/>
                <a:cs typeface="Times New Roman" panose="02020603050405020304" pitchFamily="18" charset="0"/>
              </a:rPr>
              <a:t>Mikszáth Kálmán tér 1.</a:t>
            </a:r>
            <a:br>
              <a:rPr lang="hu-HU" sz="900" dirty="0">
                <a:solidFill>
                  <a:schemeClr val="bg1">
                    <a:lumMod val="65000"/>
                  </a:schemeClr>
                </a:solidFill>
                <a:latin typeface="Times New Roman" panose="02020603050405020304" pitchFamily="18" charset="0"/>
                <a:cs typeface="Times New Roman" panose="02020603050405020304" pitchFamily="18" charset="0"/>
              </a:rPr>
            </a:br>
            <a:r>
              <a:rPr lang="hu-HU" sz="900" dirty="0">
                <a:solidFill>
                  <a:schemeClr val="bg1">
                    <a:lumMod val="65000"/>
                  </a:schemeClr>
                </a:solidFill>
                <a:latin typeface="Times New Roman" panose="02020603050405020304" pitchFamily="18" charset="0"/>
                <a:cs typeface="Times New Roman" panose="02020603050405020304" pitchFamily="18" charset="0"/>
              </a:rPr>
              <a:t>https://btk.ppke.hu/en</a:t>
            </a:r>
            <a:br>
              <a:rPr lang="hu-HU" sz="900" dirty="0">
                <a:solidFill>
                  <a:schemeClr val="bg1">
                    <a:lumMod val="65000"/>
                  </a:schemeClr>
                </a:solidFill>
                <a:latin typeface="Times New Roman" panose="02020603050405020304" pitchFamily="18" charset="0"/>
                <a:cs typeface="Times New Roman" panose="02020603050405020304" pitchFamily="18" charset="0"/>
              </a:rPr>
            </a:br>
            <a:endParaRPr lang="hu-HU" sz="900" dirty="0">
              <a:solidFill>
                <a:schemeClr val="bg1">
                  <a:lumMod val="65000"/>
                </a:schemeClr>
              </a:solidFill>
            </a:endParaRPr>
          </a:p>
        </p:txBody>
      </p:sp>
      <p:sp>
        <p:nvSpPr>
          <p:cNvPr id="12" name="Cím 5"/>
          <p:cNvSpPr txBox="1">
            <a:spLocks/>
          </p:cNvSpPr>
          <p:nvPr/>
        </p:nvSpPr>
        <p:spPr>
          <a:xfrm>
            <a:off x="2679700" y="388898"/>
            <a:ext cx="5562600" cy="83982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hu-HU" sz="2700" dirty="0" err="1">
                <a:solidFill>
                  <a:srgbClr val="414141"/>
                </a:solidFill>
                <a:latin typeface="Times New Roman" panose="02020603050405020304" pitchFamily="18" charset="0"/>
                <a:cs typeface="Times New Roman" panose="02020603050405020304" pitchFamily="18" charset="0"/>
              </a:rPr>
              <a:t>Housing</a:t>
            </a:r>
            <a:r>
              <a:rPr lang="hu-HU" sz="2700" dirty="0">
                <a:solidFill>
                  <a:srgbClr val="414141"/>
                </a:solidFill>
                <a:latin typeface="Times New Roman" panose="02020603050405020304" pitchFamily="18" charset="0"/>
                <a:cs typeface="Times New Roman" panose="02020603050405020304" pitchFamily="18" charset="0"/>
              </a:rPr>
              <a:t> Market </a:t>
            </a:r>
            <a:r>
              <a:rPr lang="hu-HU" sz="2700" dirty="0" err="1">
                <a:solidFill>
                  <a:srgbClr val="414141"/>
                </a:solidFill>
                <a:latin typeface="Times New Roman" panose="02020603050405020304" pitchFamily="18" charset="0"/>
                <a:cs typeface="Times New Roman" panose="02020603050405020304" pitchFamily="18" charset="0"/>
              </a:rPr>
              <a:t>Report</a:t>
            </a:r>
            <a:r>
              <a:rPr lang="hu-HU" sz="2700" dirty="0">
                <a:solidFill>
                  <a:srgbClr val="414141"/>
                </a:solidFill>
                <a:latin typeface="Times New Roman" panose="02020603050405020304" pitchFamily="18" charset="0"/>
                <a:cs typeface="Times New Roman" panose="02020603050405020304" pitchFamily="18" charset="0"/>
              </a:rPr>
              <a:t>, 2020 (MNB)</a:t>
            </a:r>
          </a:p>
        </p:txBody>
      </p:sp>
      <p:pic>
        <p:nvPicPr>
          <p:cNvPr id="10" name="Kép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5936" y="2312896"/>
            <a:ext cx="5065806" cy="2680446"/>
          </a:xfrm>
          <a:prstGeom prst="rect">
            <a:avLst/>
          </a:prstGeom>
        </p:spPr>
      </p:pic>
    </p:spTree>
    <p:extLst>
      <p:ext uri="{BB962C8B-B14F-4D97-AF65-F5344CB8AC3E}">
        <p14:creationId xmlns:p14="http://schemas.microsoft.com/office/powerpoint/2010/main" val="13234033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282"/>
            <a:ext cx="9144000" cy="6858000"/>
          </a:xfrm>
          <a:prstGeom prst="rect">
            <a:avLst/>
          </a:prstGeom>
        </p:spPr>
      </p:pic>
      <p:sp>
        <p:nvSpPr>
          <p:cNvPr id="6" name="Cím 5"/>
          <p:cNvSpPr>
            <a:spLocks noGrp="1"/>
          </p:cNvSpPr>
          <p:nvPr>
            <p:ph type="ctrTitle"/>
          </p:nvPr>
        </p:nvSpPr>
        <p:spPr>
          <a:xfrm>
            <a:off x="2419350" y="1074118"/>
            <a:ext cx="6083300" cy="1865994"/>
          </a:xfrm>
        </p:spPr>
        <p:txBody>
          <a:bodyPr anchor="t">
            <a:noAutofit/>
          </a:bodyPr>
          <a:lstStyle/>
          <a:p>
            <a:pPr algn="l"/>
            <a:r>
              <a:rPr lang="hu-HU" sz="1600" b="1" dirty="0">
                <a:latin typeface="Times New Roman" pitchFamily="18" charset="0"/>
                <a:cs typeface="Times New Roman" pitchFamily="18" charset="0"/>
              </a:rPr>
              <a:t>T</a:t>
            </a:r>
            <a:r>
              <a:rPr lang="en-US" sz="1600" b="1" dirty="0">
                <a:latin typeface="Times New Roman" pitchFamily="18" charset="0"/>
                <a:cs typeface="Times New Roman" pitchFamily="18" charset="0"/>
              </a:rPr>
              <a:t>he ascending phase of the Hungarian housing market, lasting since 2014, had come to end</a:t>
            </a:r>
            <a:r>
              <a:rPr lang="en-US" sz="1600" dirty="0">
                <a:latin typeface="Times New Roman" pitchFamily="18" charset="0"/>
                <a:cs typeface="Times New Roman" pitchFamily="18" charset="0"/>
              </a:rPr>
              <a:t>.</a:t>
            </a:r>
            <a:r>
              <a:rPr lang="hu-HU" sz="1600" dirty="0">
                <a:latin typeface="Times New Roman" pitchFamily="18" charset="0"/>
                <a:cs typeface="Times New Roman" pitchFamily="18" charset="0"/>
              </a:rPr>
              <a:t> </a:t>
            </a:r>
            <a:br>
              <a:rPr lang="hu-HU" sz="1600" dirty="0">
                <a:latin typeface="Times New Roman" pitchFamily="18" charset="0"/>
                <a:cs typeface="Times New Roman" pitchFamily="18" charset="0"/>
              </a:rPr>
            </a:br>
            <a:br>
              <a:rPr lang="hu-HU" sz="1600" dirty="0">
                <a:latin typeface="Times New Roman" pitchFamily="18" charset="0"/>
                <a:cs typeface="Times New Roman" pitchFamily="18" charset="0"/>
              </a:rPr>
            </a:br>
            <a:r>
              <a:rPr lang="en-US" sz="1600" dirty="0">
                <a:latin typeface="Times New Roman" pitchFamily="18" charset="0"/>
                <a:cs typeface="Times New Roman" pitchFamily="18" charset="0"/>
              </a:rPr>
              <a:t>The preferential </a:t>
            </a:r>
            <a:r>
              <a:rPr lang="en-US" sz="1600" b="1" dirty="0">
                <a:latin typeface="Times New Roman" pitchFamily="18" charset="0"/>
                <a:cs typeface="Times New Roman" pitchFamily="18" charset="0"/>
              </a:rPr>
              <a:t>VAT rate</a:t>
            </a:r>
            <a:r>
              <a:rPr lang="en-US" sz="1600" dirty="0">
                <a:latin typeface="Times New Roman" pitchFamily="18" charset="0"/>
                <a:cs typeface="Times New Roman" pitchFamily="18" charset="0"/>
              </a:rPr>
              <a:t>, announced by the Government, applicable in the brownfield zones may</a:t>
            </a:r>
            <a:br>
              <a:rPr lang="hu-HU" sz="1600" dirty="0">
                <a:latin typeface="Times New Roman" pitchFamily="18" charset="0"/>
                <a:cs typeface="Times New Roman" pitchFamily="18" charset="0"/>
              </a:rPr>
            </a:br>
            <a:r>
              <a:rPr lang="en-US" sz="1600" dirty="0">
                <a:latin typeface="Times New Roman" pitchFamily="18" charset="0"/>
                <a:cs typeface="Times New Roman" pitchFamily="18" charset="0"/>
              </a:rPr>
              <a:t> </a:t>
            </a:r>
            <a:r>
              <a:rPr lang="en-US" sz="1600" b="1" dirty="0">
                <a:latin typeface="Times New Roman" pitchFamily="18" charset="0"/>
                <a:cs typeface="Times New Roman" pitchFamily="18" charset="0"/>
              </a:rPr>
              <a:t>support the market of new</a:t>
            </a:r>
            <a:br>
              <a:rPr lang="hu-HU" sz="1600" b="1" dirty="0">
                <a:latin typeface="Times New Roman" pitchFamily="18" charset="0"/>
                <a:cs typeface="Times New Roman" pitchFamily="18" charset="0"/>
              </a:rPr>
            </a:br>
            <a:r>
              <a:rPr lang="en-US" sz="1600" b="1" dirty="0">
                <a:latin typeface="Times New Roman" pitchFamily="18" charset="0"/>
                <a:cs typeface="Times New Roman" pitchFamily="18" charset="0"/>
              </a:rPr>
              <a:t> homes, the positive </a:t>
            </a:r>
            <a:br>
              <a:rPr lang="hu-HU" sz="1600" b="1" dirty="0">
                <a:latin typeface="Times New Roman" pitchFamily="18" charset="0"/>
                <a:cs typeface="Times New Roman" pitchFamily="18" charset="0"/>
              </a:rPr>
            </a:br>
            <a:r>
              <a:rPr lang="en-US" sz="1600" b="1" dirty="0">
                <a:latin typeface="Times New Roman" pitchFamily="18" charset="0"/>
                <a:cs typeface="Times New Roman" pitchFamily="18" charset="0"/>
              </a:rPr>
              <a:t>impacts</a:t>
            </a:r>
            <a:r>
              <a:rPr lang="en-US" sz="1600" dirty="0">
                <a:latin typeface="Times New Roman" pitchFamily="18" charset="0"/>
                <a:cs typeface="Times New Roman" pitchFamily="18" charset="0"/>
              </a:rPr>
              <a:t> of which are </a:t>
            </a:r>
            <a:br>
              <a:rPr lang="hu-HU" sz="1600" dirty="0">
                <a:latin typeface="Times New Roman" pitchFamily="18" charset="0"/>
                <a:cs typeface="Times New Roman" pitchFamily="18" charset="0"/>
              </a:rPr>
            </a:br>
            <a:r>
              <a:rPr lang="en-US" sz="1600" dirty="0">
                <a:latin typeface="Times New Roman" pitchFamily="18" charset="0"/>
                <a:cs typeface="Times New Roman" pitchFamily="18" charset="0"/>
              </a:rPr>
              <a:t>likely to appear already </a:t>
            </a:r>
            <a:br>
              <a:rPr lang="hu-HU" sz="1600" dirty="0">
                <a:latin typeface="Times New Roman" pitchFamily="18" charset="0"/>
                <a:cs typeface="Times New Roman" pitchFamily="18" charset="0"/>
              </a:rPr>
            </a:br>
            <a:r>
              <a:rPr lang="en-US" sz="1600" dirty="0">
                <a:latin typeface="Times New Roman" pitchFamily="18" charset="0"/>
                <a:cs typeface="Times New Roman" pitchFamily="18" charset="0"/>
              </a:rPr>
              <a:t>from 2022. On the whole,</a:t>
            </a:r>
            <a:br>
              <a:rPr lang="hu-HU" sz="1600" dirty="0">
                <a:latin typeface="Times New Roman" pitchFamily="18" charset="0"/>
                <a:cs typeface="Times New Roman" pitchFamily="18" charset="0"/>
              </a:rPr>
            </a:br>
            <a:r>
              <a:rPr lang="en-US" sz="1600" dirty="0">
                <a:latin typeface="Times New Roman" pitchFamily="18" charset="0"/>
                <a:cs typeface="Times New Roman" pitchFamily="18" charset="0"/>
              </a:rPr>
              <a:t> we </a:t>
            </a:r>
            <a:r>
              <a:rPr lang="en-US" sz="1600" b="1" u="sng" dirty="0">
                <a:latin typeface="Times New Roman" pitchFamily="18" charset="0"/>
                <a:cs typeface="Times New Roman" pitchFamily="18" charset="0"/>
              </a:rPr>
              <a:t>expect the completion</a:t>
            </a:r>
            <a:br>
              <a:rPr lang="hu-HU" sz="1600" b="1" u="sng" dirty="0">
                <a:latin typeface="Times New Roman" pitchFamily="18" charset="0"/>
                <a:cs typeface="Times New Roman" pitchFamily="18" charset="0"/>
              </a:rPr>
            </a:br>
            <a:r>
              <a:rPr lang="en-US" sz="1600" b="1" u="sng" dirty="0">
                <a:latin typeface="Times New Roman" pitchFamily="18" charset="0"/>
                <a:cs typeface="Times New Roman" pitchFamily="18" charset="0"/>
              </a:rPr>
              <a:t> of new homes to decline</a:t>
            </a:r>
            <a:br>
              <a:rPr lang="hu-HU" sz="1600" b="1" u="sng" dirty="0">
                <a:latin typeface="Times New Roman" pitchFamily="18" charset="0"/>
                <a:cs typeface="Times New Roman" pitchFamily="18" charset="0"/>
              </a:rPr>
            </a:br>
            <a:r>
              <a:rPr lang="en-US" sz="1600" b="1" u="sng" dirty="0">
                <a:latin typeface="Times New Roman" pitchFamily="18" charset="0"/>
                <a:cs typeface="Times New Roman" pitchFamily="18" charset="0"/>
              </a:rPr>
              <a:t> in 2020 and 2021 to </a:t>
            </a:r>
            <a:br>
              <a:rPr lang="hu-HU" sz="1600" b="1" u="sng" dirty="0">
                <a:latin typeface="Times New Roman" pitchFamily="18" charset="0"/>
                <a:cs typeface="Times New Roman" pitchFamily="18" charset="0"/>
              </a:rPr>
            </a:br>
            <a:r>
              <a:rPr lang="en-US" sz="1600" b="1" u="sng" dirty="0">
                <a:latin typeface="Times New Roman" pitchFamily="18" charset="0"/>
                <a:cs typeface="Times New Roman" pitchFamily="18" charset="0"/>
              </a:rPr>
              <a:t>18,500 and 15,500 homes</a:t>
            </a:r>
            <a:r>
              <a:rPr lang="en-US" sz="1600" dirty="0">
                <a:latin typeface="Times New Roman" pitchFamily="18" charset="0"/>
                <a:cs typeface="Times New Roman" pitchFamily="18" charset="0"/>
              </a:rPr>
              <a:t>,</a:t>
            </a:r>
            <a:br>
              <a:rPr lang="hu-HU" sz="1600" dirty="0">
                <a:latin typeface="Times New Roman" pitchFamily="18" charset="0"/>
                <a:cs typeface="Times New Roman" pitchFamily="18" charset="0"/>
              </a:rPr>
            </a:br>
            <a:r>
              <a:rPr lang="en-US" sz="1600" dirty="0">
                <a:latin typeface="Times New Roman" pitchFamily="18" charset="0"/>
                <a:cs typeface="Times New Roman" pitchFamily="18" charset="0"/>
              </a:rPr>
              <a:t> respectively, while the </a:t>
            </a:r>
            <a:br>
              <a:rPr lang="hu-HU" sz="1600" dirty="0">
                <a:latin typeface="Times New Roman" pitchFamily="18" charset="0"/>
                <a:cs typeface="Times New Roman" pitchFamily="18" charset="0"/>
              </a:rPr>
            </a:br>
            <a:r>
              <a:rPr lang="en-US" sz="1600" dirty="0">
                <a:latin typeface="Times New Roman" pitchFamily="18" charset="0"/>
                <a:cs typeface="Times New Roman" pitchFamily="18" charset="0"/>
              </a:rPr>
              <a:t>decline may stop in 2022 </a:t>
            </a:r>
            <a:br>
              <a:rPr lang="hu-HU" sz="1600" dirty="0">
                <a:latin typeface="Times New Roman" pitchFamily="18" charset="0"/>
                <a:cs typeface="Times New Roman" pitchFamily="18" charset="0"/>
              </a:rPr>
            </a:br>
            <a:r>
              <a:rPr lang="en-US" sz="1600" dirty="0">
                <a:latin typeface="Times New Roman" pitchFamily="18" charset="0"/>
                <a:cs typeface="Times New Roman" pitchFamily="18" charset="0"/>
              </a:rPr>
              <a:t>and 16,000 new homes </a:t>
            </a:r>
            <a:br>
              <a:rPr lang="hu-HU" sz="1600" dirty="0">
                <a:latin typeface="Times New Roman" pitchFamily="18" charset="0"/>
                <a:cs typeface="Times New Roman" pitchFamily="18" charset="0"/>
              </a:rPr>
            </a:br>
            <a:r>
              <a:rPr lang="en-US" sz="1600" dirty="0">
                <a:latin typeface="Times New Roman" pitchFamily="18" charset="0"/>
                <a:cs typeface="Times New Roman" pitchFamily="18" charset="0"/>
              </a:rPr>
              <a:t>may be completed.</a:t>
            </a:r>
            <a:br>
              <a:rPr lang="hu-HU" sz="1600" dirty="0">
                <a:latin typeface="Times New Roman" pitchFamily="18" charset="0"/>
                <a:cs typeface="Times New Roman" pitchFamily="18" charset="0"/>
              </a:rPr>
            </a:br>
            <a:br>
              <a:rPr lang="hu-HU" sz="1600" dirty="0">
                <a:latin typeface="Times New Roman" pitchFamily="18" charset="0"/>
                <a:cs typeface="Times New Roman" pitchFamily="18" charset="0"/>
              </a:rPr>
            </a:br>
            <a:br>
              <a:rPr lang="hu-HU" sz="1600" dirty="0">
                <a:latin typeface="Times New Roman" pitchFamily="18" charset="0"/>
                <a:cs typeface="Times New Roman" pitchFamily="18" charset="0"/>
              </a:rPr>
            </a:br>
            <a:br>
              <a:rPr lang="hu-HU" sz="1600" dirty="0">
                <a:latin typeface="Times New Roman" pitchFamily="18" charset="0"/>
                <a:cs typeface="Times New Roman" pitchFamily="18" charset="0"/>
              </a:rPr>
            </a:br>
            <a:br>
              <a:rPr lang="hu-HU" sz="1600" dirty="0">
                <a:latin typeface="Times New Roman" pitchFamily="18" charset="0"/>
                <a:cs typeface="Times New Roman" pitchFamily="18" charset="0"/>
              </a:rPr>
            </a:br>
            <a:br>
              <a:rPr lang="hu-HU" sz="1600" dirty="0">
                <a:latin typeface="Times New Roman" pitchFamily="18" charset="0"/>
                <a:cs typeface="Times New Roman" pitchFamily="18" charset="0"/>
              </a:rPr>
            </a:br>
            <a:r>
              <a:rPr lang="hu-HU" sz="1200" i="1" dirty="0" err="1">
                <a:latin typeface="Times New Roman" pitchFamily="18" charset="0"/>
                <a:cs typeface="Times New Roman" pitchFamily="18" charset="0"/>
              </a:rPr>
              <a:t>Source</a:t>
            </a:r>
            <a:r>
              <a:rPr lang="hu-HU" sz="1200" i="1" dirty="0">
                <a:latin typeface="Times New Roman" pitchFamily="18" charset="0"/>
                <a:cs typeface="Times New Roman" pitchFamily="18" charset="0"/>
              </a:rPr>
              <a:t>: </a:t>
            </a:r>
            <a:r>
              <a:rPr lang="hu-HU" sz="1200" i="1" dirty="0">
                <a:latin typeface="Times New Roman" pitchFamily="18" charset="0"/>
                <a:cs typeface="Times New Roman" pitchFamily="18" charset="0"/>
                <a:hlinkClick r:id="rId3"/>
              </a:rPr>
              <a:t>https://www.mnb.hu/letoltes/laka-spiaci-jelente-s-2020-ju-nius-en.pdf</a:t>
            </a:r>
            <a:r>
              <a:rPr lang="hu-HU" sz="1200" i="1" dirty="0">
                <a:latin typeface="Times New Roman" pitchFamily="18" charset="0"/>
                <a:cs typeface="Times New Roman" pitchFamily="18" charset="0"/>
              </a:rPr>
              <a:t> </a:t>
            </a:r>
            <a:endParaRPr lang="hu-HU" sz="1200" i="1" dirty="0">
              <a:solidFill>
                <a:srgbClr val="414141"/>
              </a:solidFill>
              <a:latin typeface="Times New Roman" panose="02020603050405020304" pitchFamily="18" charset="0"/>
              <a:cs typeface="Times New Roman" panose="02020603050405020304" pitchFamily="18" charset="0"/>
            </a:endParaRPr>
          </a:p>
        </p:txBody>
      </p:sp>
      <p:sp>
        <p:nvSpPr>
          <p:cNvPr id="7" name="Cím 5"/>
          <p:cNvSpPr txBox="1">
            <a:spLocks/>
          </p:cNvSpPr>
          <p:nvPr/>
        </p:nvSpPr>
        <p:spPr>
          <a:xfrm>
            <a:off x="2679700" y="388898"/>
            <a:ext cx="5562600" cy="83982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hu-HU" sz="2700" dirty="0" err="1">
                <a:solidFill>
                  <a:srgbClr val="414141"/>
                </a:solidFill>
                <a:latin typeface="Times New Roman" panose="02020603050405020304" pitchFamily="18" charset="0"/>
                <a:cs typeface="Times New Roman" panose="02020603050405020304" pitchFamily="18" charset="0"/>
              </a:rPr>
              <a:t>Housing</a:t>
            </a:r>
            <a:r>
              <a:rPr lang="hu-HU" sz="2700" dirty="0">
                <a:solidFill>
                  <a:srgbClr val="414141"/>
                </a:solidFill>
                <a:latin typeface="Times New Roman" panose="02020603050405020304" pitchFamily="18" charset="0"/>
                <a:cs typeface="Times New Roman" panose="02020603050405020304" pitchFamily="18" charset="0"/>
              </a:rPr>
              <a:t> Market </a:t>
            </a:r>
            <a:r>
              <a:rPr lang="hu-HU" sz="2700" dirty="0" err="1">
                <a:solidFill>
                  <a:srgbClr val="414141"/>
                </a:solidFill>
                <a:latin typeface="Times New Roman" panose="02020603050405020304" pitchFamily="18" charset="0"/>
                <a:cs typeface="Times New Roman" panose="02020603050405020304" pitchFamily="18" charset="0"/>
              </a:rPr>
              <a:t>Report</a:t>
            </a:r>
            <a:r>
              <a:rPr lang="hu-HU" sz="2700" dirty="0">
                <a:solidFill>
                  <a:srgbClr val="414141"/>
                </a:solidFill>
                <a:latin typeface="Times New Roman" panose="02020603050405020304" pitchFamily="18" charset="0"/>
                <a:cs typeface="Times New Roman" panose="02020603050405020304" pitchFamily="18" charset="0"/>
              </a:rPr>
              <a:t>, 2020 (MNB)</a:t>
            </a:r>
          </a:p>
        </p:txBody>
      </p:sp>
      <p:sp>
        <p:nvSpPr>
          <p:cNvPr id="3" name="AutoShape 4" descr="Pázmány Esztergom - About | Facebook"/>
          <p:cNvSpPr>
            <a:spLocks noChangeAspect="1" noChangeArrowheads="1"/>
          </p:cNvSpPr>
          <p:nvPr/>
        </p:nvSpPr>
        <p:spPr bwMode="auto">
          <a:xfrm>
            <a:off x="-21904830" y="18594"/>
            <a:ext cx="308120" cy="3081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9" name="AutoShape 8" descr="Pázmány Esztergom - About | Facebook"/>
          <p:cNvSpPr>
            <a:spLocks noChangeAspect="1" noChangeArrowheads="1"/>
          </p:cNvSpPr>
          <p:nvPr/>
        </p:nvSpPr>
        <p:spPr bwMode="auto">
          <a:xfrm>
            <a:off x="155574" y="-144463"/>
            <a:ext cx="2880469" cy="288047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pic>
        <p:nvPicPr>
          <p:cNvPr id="2058" name="Picture 10" descr="https://www.eufa.org/images/unis/HUN/HU_Logo.jpg"/>
          <p:cNvPicPr>
            <a:picLocks noChangeAspect="1" noChangeArrowheads="1"/>
          </p:cNvPicPr>
          <p:nvPr/>
        </p:nvPicPr>
        <p:blipFill rotWithShape="1">
          <a:blip r:embed="rId4">
            <a:extLst>
              <a:ext uri="{28A0092B-C50C-407E-A947-70E740481C1C}">
                <a14:useLocalDpi xmlns:a14="http://schemas.microsoft.com/office/drawing/2010/main" val="0"/>
              </a:ext>
            </a:extLst>
          </a:blip>
          <a:srcRect l="36742" t="2374" r="34458" b="27148"/>
          <a:stretch/>
        </p:blipFill>
        <p:spPr bwMode="auto">
          <a:xfrm>
            <a:off x="250115" y="473735"/>
            <a:ext cx="1645920" cy="2262280"/>
          </a:xfrm>
          <a:prstGeom prst="rect">
            <a:avLst/>
          </a:prstGeom>
          <a:noFill/>
          <a:extLst>
            <a:ext uri="{909E8E84-426E-40DD-AFC4-6F175D3DCCD1}">
              <a14:hiddenFill xmlns:a14="http://schemas.microsoft.com/office/drawing/2010/main">
                <a:solidFill>
                  <a:srgbClr val="FFFFFF"/>
                </a:solidFill>
              </a14:hiddenFill>
            </a:ext>
          </a:extLst>
        </p:spPr>
      </p:pic>
      <p:sp>
        <p:nvSpPr>
          <p:cNvPr id="11" name="Téglalap 10"/>
          <p:cNvSpPr/>
          <p:nvPr/>
        </p:nvSpPr>
        <p:spPr>
          <a:xfrm>
            <a:off x="272975" y="5912797"/>
            <a:ext cx="1623060" cy="646331"/>
          </a:xfrm>
          <a:prstGeom prst="rect">
            <a:avLst/>
          </a:prstGeom>
          <a:solidFill>
            <a:schemeClr val="bg1"/>
          </a:solidFill>
        </p:spPr>
        <p:txBody>
          <a:bodyPr wrap="square">
            <a:spAutoFit/>
          </a:bodyPr>
          <a:lstStyle/>
          <a:p>
            <a:r>
              <a:rPr lang="hu-HU" sz="900" dirty="0">
                <a:solidFill>
                  <a:schemeClr val="bg1">
                    <a:lumMod val="65000"/>
                  </a:schemeClr>
                </a:solidFill>
                <a:latin typeface="Times New Roman" panose="02020603050405020304" pitchFamily="18" charset="0"/>
                <a:cs typeface="Times New Roman" panose="02020603050405020304" pitchFamily="18" charset="0"/>
              </a:rPr>
              <a:t>H-1088 Budapest, </a:t>
            </a:r>
          </a:p>
          <a:p>
            <a:r>
              <a:rPr lang="hu-HU" sz="900" dirty="0">
                <a:solidFill>
                  <a:schemeClr val="bg1">
                    <a:lumMod val="65000"/>
                  </a:schemeClr>
                </a:solidFill>
                <a:latin typeface="Times New Roman" panose="02020603050405020304" pitchFamily="18" charset="0"/>
                <a:cs typeface="Times New Roman" panose="02020603050405020304" pitchFamily="18" charset="0"/>
              </a:rPr>
              <a:t>Mikszáth Kálmán tér 1.</a:t>
            </a:r>
            <a:br>
              <a:rPr lang="hu-HU" sz="900" dirty="0">
                <a:solidFill>
                  <a:schemeClr val="bg1">
                    <a:lumMod val="65000"/>
                  </a:schemeClr>
                </a:solidFill>
                <a:latin typeface="Times New Roman" panose="02020603050405020304" pitchFamily="18" charset="0"/>
                <a:cs typeface="Times New Roman" panose="02020603050405020304" pitchFamily="18" charset="0"/>
              </a:rPr>
            </a:br>
            <a:r>
              <a:rPr lang="hu-HU" sz="900" dirty="0">
                <a:solidFill>
                  <a:schemeClr val="bg1">
                    <a:lumMod val="65000"/>
                  </a:schemeClr>
                </a:solidFill>
                <a:latin typeface="Times New Roman" panose="02020603050405020304" pitchFamily="18" charset="0"/>
                <a:cs typeface="Times New Roman" panose="02020603050405020304" pitchFamily="18" charset="0"/>
              </a:rPr>
              <a:t>https://btk.ppke.hu/en</a:t>
            </a:r>
            <a:br>
              <a:rPr lang="hu-HU" sz="900" dirty="0">
                <a:solidFill>
                  <a:schemeClr val="bg1">
                    <a:lumMod val="65000"/>
                  </a:schemeClr>
                </a:solidFill>
                <a:latin typeface="Times New Roman" panose="02020603050405020304" pitchFamily="18" charset="0"/>
                <a:cs typeface="Times New Roman" panose="02020603050405020304" pitchFamily="18" charset="0"/>
              </a:rPr>
            </a:br>
            <a:endParaRPr lang="hu-HU" sz="900" dirty="0">
              <a:solidFill>
                <a:schemeClr val="bg1">
                  <a:lumMod val="65000"/>
                </a:schemeClr>
              </a:solidFill>
            </a:endParaRPr>
          </a:p>
        </p:txBody>
      </p:sp>
      <p:pic>
        <p:nvPicPr>
          <p:cNvPr id="1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1265" t="28078" r="50082" b="8361"/>
          <a:stretch/>
        </p:blipFill>
        <p:spPr bwMode="auto">
          <a:xfrm>
            <a:off x="4906291" y="2152974"/>
            <a:ext cx="4237709" cy="391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02928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4463"/>
            <a:ext cx="9144000" cy="6858000"/>
          </a:xfrm>
          <a:prstGeom prst="rect">
            <a:avLst/>
          </a:prstGeom>
        </p:spPr>
      </p:pic>
      <p:sp>
        <p:nvSpPr>
          <p:cNvPr id="6" name="Cím 5"/>
          <p:cNvSpPr>
            <a:spLocks noGrp="1"/>
          </p:cNvSpPr>
          <p:nvPr>
            <p:ph type="ctrTitle"/>
          </p:nvPr>
        </p:nvSpPr>
        <p:spPr>
          <a:xfrm>
            <a:off x="2339789" y="1116106"/>
            <a:ext cx="6400800" cy="4778474"/>
          </a:xfrm>
        </p:spPr>
        <p:txBody>
          <a:bodyPr anchor="t">
            <a:noAutofit/>
          </a:bodyPr>
          <a:lstStyle/>
          <a:p>
            <a:pPr algn="l"/>
            <a:br>
              <a:rPr lang="hu-HU" sz="1800" dirty="0"/>
            </a:br>
            <a:r>
              <a:rPr lang="hu-HU" sz="1600" dirty="0">
                <a:latin typeface="Times New Roman" pitchFamily="18" charset="0"/>
                <a:cs typeface="Times New Roman" pitchFamily="18" charset="0"/>
              </a:rPr>
              <a:t>„</a:t>
            </a:r>
            <a:r>
              <a:rPr lang="en-US" sz="1600" dirty="0">
                <a:latin typeface="Times New Roman" pitchFamily="18" charset="0"/>
                <a:cs typeface="Times New Roman" pitchFamily="18" charset="0"/>
              </a:rPr>
              <a:t>Last year most European countries were </a:t>
            </a:r>
            <a:r>
              <a:rPr lang="en-US" sz="1600" b="1" dirty="0">
                <a:latin typeface="Times New Roman" pitchFamily="18" charset="0"/>
                <a:cs typeface="Times New Roman" pitchFamily="18" charset="0"/>
              </a:rPr>
              <a:t>still in the expansion phase of the housing market and credit cycle</a:t>
            </a:r>
            <a:r>
              <a:rPr lang="en-US" sz="1600" dirty="0">
                <a:latin typeface="Times New Roman" pitchFamily="18" charset="0"/>
                <a:cs typeface="Times New Roman" pitchFamily="18" charset="0"/>
              </a:rPr>
              <a:t>. In most</a:t>
            </a:r>
            <a:r>
              <a:rPr lang="hu-HU" sz="1600" dirty="0">
                <a:latin typeface="Times New Roman" pitchFamily="18" charset="0"/>
                <a:cs typeface="Times New Roman" pitchFamily="18" charset="0"/>
              </a:rPr>
              <a:t> </a:t>
            </a:r>
            <a:r>
              <a:rPr lang="en-US" sz="1600" dirty="0">
                <a:latin typeface="Times New Roman" pitchFamily="18" charset="0"/>
                <a:cs typeface="Times New Roman" pitchFamily="18" charset="0"/>
              </a:rPr>
              <a:t>European countries, along with the rise in prices, the portfolio of housing loans is growing on </a:t>
            </a:r>
            <a:br>
              <a:rPr lang="hu-HU" sz="1600" dirty="0">
                <a:latin typeface="Times New Roman" pitchFamily="18" charset="0"/>
                <a:cs typeface="Times New Roman" pitchFamily="18" charset="0"/>
              </a:rPr>
            </a:br>
            <a:r>
              <a:rPr lang="en-US" sz="1600" dirty="0">
                <a:latin typeface="Times New Roman" pitchFamily="18" charset="0"/>
                <a:cs typeface="Times New Roman" pitchFamily="18" charset="0"/>
              </a:rPr>
              <a:t>annual terms. In terms </a:t>
            </a:r>
            <a:br>
              <a:rPr lang="hu-HU" sz="1600" dirty="0">
                <a:latin typeface="Times New Roman" pitchFamily="18" charset="0"/>
                <a:cs typeface="Times New Roman" pitchFamily="18" charset="0"/>
              </a:rPr>
            </a:br>
            <a:r>
              <a:rPr lang="en-US" sz="1600" dirty="0">
                <a:latin typeface="Times New Roman" pitchFamily="18" charset="0"/>
                <a:cs typeface="Times New Roman" pitchFamily="18" charset="0"/>
              </a:rPr>
              <a:t>of the property market </a:t>
            </a:r>
            <a:br>
              <a:rPr lang="hu-HU" sz="1600" dirty="0">
                <a:latin typeface="Times New Roman" pitchFamily="18" charset="0"/>
                <a:cs typeface="Times New Roman" pitchFamily="18" charset="0"/>
              </a:rPr>
            </a:br>
            <a:r>
              <a:rPr lang="en-US" sz="1600" dirty="0">
                <a:latin typeface="Times New Roman" pitchFamily="18" charset="0"/>
                <a:cs typeface="Times New Roman" pitchFamily="18" charset="0"/>
              </a:rPr>
              <a:t>and credit cycle, </a:t>
            </a:r>
            <a:br>
              <a:rPr lang="hu-HU" sz="1600" dirty="0">
                <a:latin typeface="Times New Roman" pitchFamily="18" charset="0"/>
                <a:cs typeface="Times New Roman" pitchFamily="18" charset="0"/>
              </a:rPr>
            </a:br>
            <a:r>
              <a:rPr lang="en-US" sz="1600" b="1" u="sng" dirty="0">
                <a:latin typeface="Times New Roman" pitchFamily="18" charset="0"/>
                <a:cs typeface="Times New Roman" pitchFamily="18" charset="0"/>
              </a:rPr>
              <a:t>Hungary stands out </a:t>
            </a:r>
            <a:br>
              <a:rPr lang="hu-HU" sz="1600" b="1" u="sng" dirty="0">
                <a:latin typeface="Times New Roman" pitchFamily="18" charset="0"/>
                <a:cs typeface="Times New Roman" pitchFamily="18" charset="0"/>
              </a:rPr>
            </a:br>
            <a:r>
              <a:rPr lang="en-US" sz="1600" b="1" u="sng" dirty="0">
                <a:latin typeface="Times New Roman" pitchFamily="18" charset="0"/>
                <a:cs typeface="Times New Roman" pitchFamily="18" charset="0"/>
              </a:rPr>
              <a:t>among the countries </a:t>
            </a:r>
            <a:br>
              <a:rPr lang="hu-HU" sz="1600" b="1" u="sng" dirty="0">
                <a:latin typeface="Times New Roman" pitchFamily="18" charset="0"/>
                <a:cs typeface="Times New Roman" pitchFamily="18" charset="0"/>
              </a:rPr>
            </a:br>
            <a:r>
              <a:rPr lang="en-US" sz="1600" b="1" u="sng" dirty="0">
                <a:latin typeface="Times New Roman" pitchFamily="18" charset="0"/>
                <a:cs typeface="Times New Roman" pitchFamily="18" charset="0"/>
              </a:rPr>
              <a:t>under review by </a:t>
            </a:r>
            <a:br>
              <a:rPr lang="hu-HU" sz="1600" b="1" u="sng" dirty="0">
                <a:latin typeface="Times New Roman" pitchFamily="18" charset="0"/>
                <a:cs typeface="Times New Roman" pitchFamily="18" charset="0"/>
              </a:rPr>
            </a:br>
            <a:r>
              <a:rPr lang="en-US" sz="1600" b="1" u="sng" dirty="0">
                <a:latin typeface="Times New Roman" pitchFamily="18" charset="0"/>
                <a:cs typeface="Times New Roman" pitchFamily="18" charset="0"/>
              </a:rPr>
              <a:t>achieving a growth rate </a:t>
            </a:r>
            <a:br>
              <a:rPr lang="hu-HU" sz="1600" b="1" u="sng" dirty="0">
                <a:latin typeface="Times New Roman" pitchFamily="18" charset="0"/>
                <a:cs typeface="Times New Roman" pitchFamily="18" charset="0"/>
              </a:rPr>
            </a:br>
            <a:r>
              <a:rPr lang="en-US" sz="1600" b="1" u="sng" dirty="0">
                <a:latin typeface="Times New Roman" pitchFamily="18" charset="0"/>
                <a:cs typeface="Times New Roman" pitchFamily="18" charset="0"/>
              </a:rPr>
              <a:t>of almost 10 per cent in </a:t>
            </a:r>
            <a:br>
              <a:rPr lang="hu-HU" sz="1600" b="1" u="sng" dirty="0">
                <a:latin typeface="Times New Roman" pitchFamily="18" charset="0"/>
                <a:cs typeface="Times New Roman" pitchFamily="18" charset="0"/>
              </a:rPr>
            </a:br>
            <a:r>
              <a:rPr lang="en-US" sz="1600" b="1" u="sng" dirty="0">
                <a:latin typeface="Times New Roman" pitchFamily="18" charset="0"/>
                <a:cs typeface="Times New Roman" pitchFamily="18" charset="0"/>
              </a:rPr>
              <a:t>the housing loans and a </a:t>
            </a:r>
            <a:br>
              <a:rPr lang="hu-HU" sz="1600" b="1" u="sng" dirty="0">
                <a:latin typeface="Times New Roman" pitchFamily="18" charset="0"/>
                <a:cs typeface="Times New Roman" pitchFamily="18" charset="0"/>
              </a:rPr>
            </a:br>
            <a:r>
              <a:rPr lang="en-US" sz="1600" b="1" u="sng" dirty="0">
                <a:latin typeface="Times New Roman" pitchFamily="18" charset="0"/>
                <a:cs typeface="Times New Roman" pitchFamily="18" charset="0"/>
              </a:rPr>
              <a:t>two-digit annual house </a:t>
            </a:r>
            <a:br>
              <a:rPr lang="hu-HU" sz="1600" b="1" u="sng" dirty="0">
                <a:latin typeface="Times New Roman" pitchFamily="18" charset="0"/>
                <a:cs typeface="Times New Roman" pitchFamily="18" charset="0"/>
              </a:rPr>
            </a:br>
            <a:r>
              <a:rPr lang="en-US" sz="1600" b="1" u="sng" dirty="0">
                <a:latin typeface="Times New Roman" pitchFamily="18" charset="0"/>
                <a:cs typeface="Times New Roman" pitchFamily="18" charset="0"/>
              </a:rPr>
              <a:t>price</a:t>
            </a:r>
            <a:r>
              <a:rPr lang="en-US" sz="1600" dirty="0">
                <a:latin typeface="Times New Roman" pitchFamily="18" charset="0"/>
                <a:cs typeface="Times New Roman" pitchFamily="18" charset="0"/>
              </a:rPr>
              <a:t> dynamics in real </a:t>
            </a:r>
            <a:br>
              <a:rPr lang="hu-HU" sz="1600" dirty="0">
                <a:latin typeface="Times New Roman" pitchFamily="18" charset="0"/>
                <a:cs typeface="Times New Roman" pitchFamily="18" charset="0"/>
              </a:rPr>
            </a:br>
            <a:r>
              <a:rPr lang="en-US" sz="1600" dirty="0">
                <a:latin typeface="Times New Roman" pitchFamily="18" charset="0"/>
                <a:cs typeface="Times New Roman" pitchFamily="18" charset="0"/>
              </a:rPr>
              <a:t>terms</a:t>
            </a:r>
            <a:r>
              <a:rPr lang="hu-HU" sz="1600" dirty="0">
                <a:latin typeface="Times New Roman" pitchFamily="18" charset="0"/>
                <a:cs typeface="Times New Roman" pitchFamily="18" charset="0"/>
              </a:rPr>
              <a:t>.” (</a:t>
            </a:r>
            <a:r>
              <a:rPr lang="hu-HU" sz="1600" dirty="0" err="1">
                <a:latin typeface="Times New Roman" pitchFamily="18" charset="0"/>
                <a:cs typeface="Times New Roman" pitchFamily="18" charset="0"/>
              </a:rPr>
              <a:t>Housing</a:t>
            </a:r>
            <a:r>
              <a:rPr lang="hu-HU" sz="1600" dirty="0">
                <a:latin typeface="Times New Roman" pitchFamily="18" charset="0"/>
                <a:cs typeface="Times New Roman" pitchFamily="18" charset="0"/>
              </a:rPr>
              <a:t> Market </a:t>
            </a:r>
            <a:br>
              <a:rPr lang="hu-HU" sz="1600" dirty="0">
                <a:latin typeface="Times New Roman" pitchFamily="18" charset="0"/>
                <a:cs typeface="Times New Roman" pitchFamily="18" charset="0"/>
              </a:rPr>
            </a:br>
            <a:r>
              <a:rPr lang="hu-HU" sz="1600" dirty="0" err="1">
                <a:latin typeface="Times New Roman" pitchFamily="18" charset="0"/>
                <a:cs typeface="Times New Roman" pitchFamily="18" charset="0"/>
              </a:rPr>
              <a:t>Report</a:t>
            </a:r>
            <a:r>
              <a:rPr lang="hu-HU" sz="1600" dirty="0">
                <a:latin typeface="Times New Roman" pitchFamily="18" charset="0"/>
                <a:cs typeface="Times New Roman" pitchFamily="18" charset="0"/>
              </a:rPr>
              <a:t>, </a:t>
            </a:r>
            <a:r>
              <a:rPr lang="hu-HU" sz="1600" dirty="0" err="1">
                <a:latin typeface="Times New Roman" pitchFamily="18" charset="0"/>
                <a:cs typeface="Times New Roman" pitchFamily="18" charset="0"/>
              </a:rPr>
              <a:t>June</a:t>
            </a:r>
            <a:r>
              <a:rPr lang="hu-HU" sz="1600" dirty="0">
                <a:latin typeface="Times New Roman" pitchFamily="18" charset="0"/>
                <a:cs typeface="Times New Roman" pitchFamily="18" charset="0"/>
              </a:rPr>
              <a:t> 2020)</a:t>
            </a:r>
            <a:endParaRPr lang="hu-HU" sz="1600" dirty="0">
              <a:solidFill>
                <a:srgbClr val="414141"/>
              </a:solidFill>
              <a:latin typeface="Times New Roman" panose="02020603050405020304" pitchFamily="18" charset="0"/>
              <a:cs typeface="Times New Roman" panose="02020603050405020304" pitchFamily="18" charset="0"/>
            </a:endParaRPr>
          </a:p>
        </p:txBody>
      </p:sp>
      <p:sp>
        <p:nvSpPr>
          <p:cNvPr id="7" name="Cím 5"/>
          <p:cNvSpPr txBox="1">
            <a:spLocks/>
          </p:cNvSpPr>
          <p:nvPr/>
        </p:nvSpPr>
        <p:spPr>
          <a:xfrm>
            <a:off x="2895600" y="276279"/>
            <a:ext cx="5562600" cy="83982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hu-HU" sz="2700" dirty="0" err="1">
                <a:solidFill>
                  <a:srgbClr val="414141"/>
                </a:solidFill>
                <a:latin typeface="Times New Roman" panose="02020603050405020304" pitchFamily="18" charset="0"/>
                <a:cs typeface="Times New Roman" panose="02020603050405020304" pitchFamily="18" charset="0"/>
              </a:rPr>
              <a:t>Housing</a:t>
            </a:r>
            <a:r>
              <a:rPr lang="hu-HU" sz="2700" dirty="0">
                <a:solidFill>
                  <a:srgbClr val="414141"/>
                </a:solidFill>
                <a:latin typeface="Times New Roman" panose="02020603050405020304" pitchFamily="18" charset="0"/>
                <a:cs typeface="Times New Roman" panose="02020603050405020304" pitchFamily="18" charset="0"/>
              </a:rPr>
              <a:t> </a:t>
            </a:r>
            <a:r>
              <a:rPr lang="hu-HU" sz="2700" dirty="0" err="1">
                <a:solidFill>
                  <a:srgbClr val="414141"/>
                </a:solidFill>
                <a:latin typeface="Times New Roman" panose="02020603050405020304" pitchFamily="18" charset="0"/>
                <a:cs typeface="Times New Roman" panose="02020603050405020304" pitchFamily="18" charset="0"/>
              </a:rPr>
              <a:t>prices</a:t>
            </a:r>
            <a:r>
              <a:rPr lang="hu-HU" sz="2700" dirty="0">
                <a:solidFill>
                  <a:srgbClr val="414141"/>
                </a:solidFill>
                <a:latin typeface="Times New Roman" panose="02020603050405020304" pitchFamily="18" charset="0"/>
                <a:cs typeface="Times New Roman" panose="02020603050405020304" pitchFamily="18" charset="0"/>
              </a:rPr>
              <a:t> and </a:t>
            </a:r>
            <a:r>
              <a:rPr lang="hu-HU" sz="2700" dirty="0" err="1">
                <a:solidFill>
                  <a:srgbClr val="414141"/>
                </a:solidFill>
                <a:latin typeface="Times New Roman" panose="02020603050405020304" pitchFamily="18" charset="0"/>
                <a:cs typeface="Times New Roman" panose="02020603050405020304" pitchFamily="18" charset="0"/>
              </a:rPr>
              <a:t>loan</a:t>
            </a:r>
            <a:r>
              <a:rPr lang="hu-HU" sz="2700" dirty="0">
                <a:solidFill>
                  <a:srgbClr val="414141"/>
                </a:solidFill>
                <a:latin typeface="Times New Roman" panose="02020603050405020304" pitchFamily="18" charset="0"/>
                <a:cs typeface="Times New Roman" panose="02020603050405020304" pitchFamily="18" charset="0"/>
              </a:rPr>
              <a:t> </a:t>
            </a:r>
            <a:r>
              <a:rPr lang="hu-HU" sz="2700" dirty="0" err="1">
                <a:solidFill>
                  <a:srgbClr val="414141"/>
                </a:solidFill>
                <a:latin typeface="Times New Roman" panose="02020603050405020304" pitchFamily="18" charset="0"/>
                <a:cs typeface="Times New Roman" panose="02020603050405020304" pitchFamily="18" charset="0"/>
              </a:rPr>
              <a:t>stock</a:t>
            </a:r>
            <a:r>
              <a:rPr lang="hu-HU" sz="2700" dirty="0">
                <a:solidFill>
                  <a:srgbClr val="414141"/>
                </a:solidFill>
                <a:latin typeface="Times New Roman" panose="02020603050405020304" pitchFamily="18" charset="0"/>
                <a:cs typeface="Times New Roman" panose="02020603050405020304" pitchFamily="18" charset="0"/>
              </a:rPr>
              <a:t> </a:t>
            </a:r>
            <a:r>
              <a:rPr lang="hu-HU" sz="2700" dirty="0" err="1">
                <a:solidFill>
                  <a:srgbClr val="414141"/>
                </a:solidFill>
                <a:latin typeface="Times New Roman" panose="02020603050405020304" pitchFamily="18" charset="0"/>
                <a:cs typeface="Times New Roman" panose="02020603050405020304" pitchFamily="18" charset="0"/>
              </a:rPr>
              <a:t>in</a:t>
            </a:r>
            <a:r>
              <a:rPr lang="hu-HU" sz="2700" dirty="0">
                <a:solidFill>
                  <a:srgbClr val="414141"/>
                </a:solidFill>
                <a:latin typeface="Times New Roman" panose="02020603050405020304" pitchFamily="18" charset="0"/>
                <a:cs typeface="Times New Roman" panose="02020603050405020304" pitchFamily="18" charset="0"/>
              </a:rPr>
              <a:t> EU</a:t>
            </a:r>
          </a:p>
        </p:txBody>
      </p:sp>
      <p:sp>
        <p:nvSpPr>
          <p:cNvPr id="3" name="AutoShape 4" descr="Pázmány Esztergom - About | Facebook"/>
          <p:cNvSpPr>
            <a:spLocks noChangeAspect="1" noChangeArrowheads="1"/>
          </p:cNvSpPr>
          <p:nvPr/>
        </p:nvSpPr>
        <p:spPr bwMode="auto">
          <a:xfrm>
            <a:off x="-21904830" y="18594"/>
            <a:ext cx="308120" cy="3081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9" name="AutoShape 8" descr="Pázmány Esztergom - About | Facebook"/>
          <p:cNvSpPr>
            <a:spLocks noChangeAspect="1" noChangeArrowheads="1"/>
          </p:cNvSpPr>
          <p:nvPr/>
        </p:nvSpPr>
        <p:spPr bwMode="auto">
          <a:xfrm>
            <a:off x="155574" y="-144463"/>
            <a:ext cx="2880469" cy="288047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pic>
        <p:nvPicPr>
          <p:cNvPr id="2058" name="Picture 10" descr="https://www.eufa.org/images/unis/HUN/HU_Logo.jpg"/>
          <p:cNvPicPr>
            <a:picLocks noChangeAspect="1" noChangeArrowheads="1"/>
          </p:cNvPicPr>
          <p:nvPr/>
        </p:nvPicPr>
        <p:blipFill rotWithShape="1">
          <a:blip r:embed="rId3">
            <a:extLst>
              <a:ext uri="{28A0092B-C50C-407E-A947-70E740481C1C}">
                <a14:useLocalDpi xmlns:a14="http://schemas.microsoft.com/office/drawing/2010/main" val="0"/>
              </a:ext>
            </a:extLst>
          </a:blip>
          <a:srcRect l="36742" t="2374" r="34458" b="27148"/>
          <a:stretch/>
        </p:blipFill>
        <p:spPr bwMode="auto">
          <a:xfrm>
            <a:off x="155574" y="164636"/>
            <a:ext cx="1645920" cy="2262280"/>
          </a:xfrm>
          <a:prstGeom prst="rect">
            <a:avLst/>
          </a:prstGeom>
          <a:noFill/>
          <a:extLst>
            <a:ext uri="{909E8E84-426E-40DD-AFC4-6F175D3DCCD1}">
              <a14:hiddenFill xmlns:a14="http://schemas.microsoft.com/office/drawing/2010/main">
                <a:solidFill>
                  <a:srgbClr val="FFFFFF"/>
                </a:solidFill>
              </a14:hiddenFill>
            </a:ext>
          </a:extLst>
        </p:spPr>
      </p:pic>
      <p:sp>
        <p:nvSpPr>
          <p:cNvPr id="11" name="Téglalap 10"/>
          <p:cNvSpPr/>
          <p:nvPr/>
        </p:nvSpPr>
        <p:spPr>
          <a:xfrm>
            <a:off x="307974" y="5908313"/>
            <a:ext cx="1623060" cy="646331"/>
          </a:xfrm>
          <a:prstGeom prst="rect">
            <a:avLst/>
          </a:prstGeom>
          <a:solidFill>
            <a:schemeClr val="bg1"/>
          </a:solidFill>
        </p:spPr>
        <p:txBody>
          <a:bodyPr wrap="square">
            <a:spAutoFit/>
          </a:bodyPr>
          <a:lstStyle/>
          <a:p>
            <a:r>
              <a:rPr lang="hu-HU" sz="900" dirty="0">
                <a:solidFill>
                  <a:schemeClr val="bg1">
                    <a:lumMod val="65000"/>
                  </a:schemeClr>
                </a:solidFill>
                <a:latin typeface="Times New Roman" panose="02020603050405020304" pitchFamily="18" charset="0"/>
                <a:cs typeface="Times New Roman" panose="02020603050405020304" pitchFamily="18" charset="0"/>
              </a:rPr>
              <a:t>H-1088 Budapest, </a:t>
            </a:r>
          </a:p>
          <a:p>
            <a:r>
              <a:rPr lang="hu-HU" sz="900" dirty="0">
                <a:solidFill>
                  <a:schemeClr val="bg1">
                    <a:lumMod val="65000"/>
                  </a:schemeClr>
                </a:solidFill>
                <a:latin typeface="Times New Roman" panose="02020603050405020304" pitchFamily="18" charset="0"/>
                <a:cs typeface="Times New Roman" panose="02020603050405020304" pitchFamily="18" charset="0"/>
              </a:rPr>
              <a:t>Mikszáth Kálmán tér 1.</a:t>
            </a:r>
            <a:br>
              <a:rPr lang="hu-HU" sz="900" dirty="0">
                <a:solidFill>
                  <a:schemeClr val="bg1">
                    <a:lumMod val="65000"/>
                  </a:schemeClr>
                </a:solidFill>
                <a:latin typeface="Times New Roman" panose="02020603050405020304" pitchFamily="18" charset="0"/>
                <a:cs typeface="Times New Roman" panose="02020603050405020304" pitchFamily="18" charset="0"/>
              </a:rPr>
            </a:br>
            <a:r>
              <a:rPr lang="hu-HU" sz="900" dirty="0">
                <a:solidFill>
                  <a:schemeClr val="bg1">
                    <a:lumMod val="65000"/>
                  </a:schemeClr>
                </a:solidFill>
                <a:latin typeface="Times New Roman" panose="02020603050405020304" pitchFamily="18" charset="0"/>
                <a:cs typeface="Times New Roman" panose="02020603050405020304" pitchFamily="18" charset="0"/>
              </a:rPr>
              <a:t>https://btk.ppke.hu/en</a:t>
            </a:r>
            <a:br>
              <a:rPr lang="hu-HU" sz="900" dirty="0">
                <a:solidFill>
                  <a:schemeClr val="bg1">
                    <a:lumMod val="65000"/>
                  </a:schemeClr>
                </a:solidFill>
                <a:latin typeface="Times New Roman" panose="02020603050405020304" pitchFamily="18" charset="0"/>
                <a:cs typeface="Times New Roman" panose="02020603050405020304" pitchFamily="18" charset="0"/>
              </a:rPr>
            </a:br>
            <a:endParaRPr lang="hu-HU" sz="900" dirty="0">
              <a:solidFill>
                <a:schemeClr val="bg1">
                  <a:lumMod val="65000"/>
                </a:schemeClr>
              </a:solidFill>
            </a:endParaRPr>
          </a:p>
        </p:txBody>
      </p:sp>
      <p:pic>
        <p:nvPicPr>
          <p:cNvPr id="1126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2265" t="15257" r="50909" b="15002"/>
          <a:stretch/>
        </p:blipFill>
        <p:spPr bwMode="auto">
          <a:xfrm>
            <a:off x="4767974" y="2292893"/>
            <a:ext cx="4287625" cy="4565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69638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 y="18594"/>
            <a:ext cx="9144000" cy="6858000"/>
          </a:xfrm>
          <a:prstGeom prst="rect">
            <a:avLst/>
          </a:prstGeom>
        </p:spPr>
      </p:pic>
      <p:sp>
        <p:nvSpPr>
          <p:cNvPr id="6" name="Cím 5"/>
          <p:cNvSpPr>
            <a:spLocks noGrp="1"/>
          </p:cNvSpPr>
          <p:nvPr>
            <p:ph type="ctrTitle"/>
          </p:nvPr>
        </p:nvSpPr>
        <p:spPr>
          <a:xfrm>
            <a:off x="2312894" y="2096407"/>
            <a:ext cx="6418730" cy="1865994"/>
          </a:xfrm>
        </p:spPr>
        <p:txBody>
          <a:bodyPr anchor="t">
            <a:noAutofit/>
          </a:bodyPr>
          <a:lstStyle/>
          <a:p>
            <a:pPr algn="l"/>
            <a:r>
              <a:rPr lang="hu-HU" sz="2000" dirty="0">
                <a:latin typeface="Times New Roman" panose="02020603050405020304" pitchFamily="18" charset="0"/>
                <a:cs typeface="Times New Roman" panose="02020603050405020304" pitchFamily="18" charset="0"/>
              </a:rPr>
              <a:t>1. </a:t>
            </a:r>
            <a:r>
              <a:rPr lang="hu-HU" sz="2000" dirty="0" err="1">
                <a:latin typeface="Times New Roman" panose="02020603050405020304" pitchFamily="18" charset="0"/>
                <a:cs typeface="Times New Roman" panose="02020603050405020304" pitchFamily="18" charset="0"/>
              </a:rPr>
              <a:t>Hungarian</a:t>
            </a:r>
            <a:r>
              <a:rPr lang="hu-HU" sz="2000"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family</a:t>
            </a:r>
            <a:r>
              <a:rPr lang="hu-HU" sz="2000" dirty="0">
                <a:latin typeface="Times New Roman" panose="02020603050405020304" pitchFamily="18" charset="0"/>
                <a:cs typeface="Times New Roman" panose="02020603050405020304" pitchFamily="18" charset="0"/>
              </a:rPr>
              <a:t> policy is </a:t>
            </a:r>
            <a:r>
              <a:rPr lang="hu-HU" sz="2000" dirty="0" err="1">
                <a:latin typeface="Times New Roman" panose="02020603050405020304" pitchFamily="18" charset="0"/>
                <a:cs typeface="Times New Roman" panose="02020603050405020304" pitchFamily="18" charset="0"/>
              </a:rPr>
              <a:t>family</a:t>
            </a:r>
            <a:r>
              <a:rPr lang="hu-HU" sz="2000"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friendly</a:t>
            </a:r>
            <a:r>
              <a:rPr lang="hu-HU" sz="2000" dirty="0">
                <a:latin typeface="Times New Roman" panose="02020603050405020304" pitchFamily="18" charset="0"/>
                <a:cs typeface="Times New Roman" panose="02020603050405020304" pitchFamily="18" charset="0"/>
              </a:rPr>
              <a:t> (GDP% </a:t>
            </a:r>
            <a:r>
              <a:rPr lang="hu-HU" sz="2000" dirty="0" err="1">
                <a:latin typeface="Times New Roman" panose="02020603050405020304" pitchFamily="18" charset="0"/>
                <a:cs typeface="Times New Roman" panose="02020603050405020304" pitchFamily="18" charset="0"/>
              </a:rPr>
              <a:t>benefits</a:t>
            </a:r>
            <a:r>
              <a:rPr lang="hu-HU" sz="2000"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family</a:t>
            </a:r>
            <a:r>
              <a:rPr lang="hu-HU" sz="2000"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supports</a:t>
            </a:r>
            <a:r>
              <a:rPr lang="hu-HU" sz="2000" dirty="0">
                <a:latin typeface="Times New Roman" panose="02020603050405020304" pitchFamily="18" charset="0"/>
                <a:cs typeface="Times New Roman" panose="02020603050405020304" pitchFamily="18" charset="0"/>
              </a:rPr>
              <a:t>; pro-</a:t>
            </a:r>
            <a:r>
              <a:rPr lang="hu-HU" sz="2000" dirty="0" err="1">
                <a:latin typeface="Times New Roman" panose="02020603050405020304" pitchFamily="18" charset="0"/>
                <a:cs typeface="Times New Roman" panose="02020603050405020304" pitchFamily="18" charset="0"/>
              </a:rPr>
              <a:t>natalist</a:t>
            </a:r>
            <a:r>
              <a:rPr lang="hu-HU" sz="2000"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view</a:t>
            </a:r>
            <a:r>
              <a:rPr lang="hu-HU" sz="2000"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housing</a:t>
            </a:r>
            <a:r>
              <a:rPr lang="hu-HU" sz="2000"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subsidy</a:t>
            </a:r>
            <a:r>
              <a:rPr lang="hu-HU" sz="2000" dirty="0">
                <a:latin typeface="Times New Roman" panose="02020603050405020304" pitchFamily="18" charset="0"/>
                <a:cs typeface="Times New Roman" panose="02020603050405020304" pitchFamily="18" charset="0"/>
              </a:rPr>
              <a:t>)</a:t>
            </a:r>
            <a:br>
              <a:rPr lang="hu-HU" sz="2000" dirty="0">
                <a:latin typeface="Times New Roman" panose="02020603050405020304" pitchFamily="18" charset="0"/>
                <a:cs typeface="Times New Roman" panose="02020603050405020304" pitchFamily="18" charset="0"/>
              </a:rPr>
            </a:br>
            <a:br>
              <a:rPr lang="hu-HU" sz="2000" dirty="0">
                <a:latin typeface="Times New Roman" panose="02020603050405020304" pitchFamily="18" charset="0"/>
                <a:cs typeface="Times New Roman" panose="02020603050405020304" pitchFamily="18" charset="0"/>
              </a:rPr>
            </a:br>
            <a:r>
              <a:rPr lang="hu-HU" sz="2000" dirty="0">
                <a:latin typeface="Times New Roman" panose="02020603050405020304" pitchFamily="18" charset="0"/>
                <a:cs typeface="Times New Roman" panose="02020603050405020304" pitchFamily="18" charset="0"/>
              </a:rPr>
              <a:t>2. </a:t>
            </a:r>
            <a:r>
              <a:rPr lang="hu-HU" sz="2000" dirty="0" err="1">
                <a:latin typeface="Times New Roman" panose="02020603050405020304" pitchFamily="18" charset="0"/>
                <a:cs typeface="Times New Roman" panose="02020603050405020304" pitchFamily="18" charset="0"/>
              </a:rPr>
              <a:t>Housing</a:t>
            </a:r>
            <a:r>
              <a:rPr lang="hu-HU" sz="2000" dirty="0">
                <a:latin typeface="Times New Roman" panose="02020603050405020304" pitchFamily="18" charset="0"/>
                <a:cs typeface="Times New Roman" panose="02020603050405020304" pitchFamily="18" charset="0"/>
              </a:rPr>
              <a:t> policy has 2 </a:t>
            </a:r>
            <a:r>
              <a:rPr lang="hu-HU" sz="2000" dirty="0" err="1">
                <a:latin typeface="Times New Roman" panose="02020603050405020304" pitchFamily="18" charset="0"/>
                <a:cs typeface="Times New Roman" panose="02020603050405020304" pitchFamily="18" charset="0"/>
              </a:rPr>
              <a:t>directions</a:t>
            </a:r>
            <a:r>
              <a:rPr lang="hu-HU" sz="2000"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demography</a:t>
            </a:r>
            <a:r>
              <a:rPr lang="hu-HU" sz="2000" dirty="0">
                <a:latin typeface="Times New Roman" panose="02020603050405020304" pitchFamily="18" charset="0"/>
                <a:cs typeface="Times New Roman" panose="02020603050405020304" pitchFamily="18" charset="0"/>
              </a:rPr>
              <a:t> and </a:t>
            </a:r>
            <a:r>
              <a:rPr lang="hu-HU" sz="2000" dirty="0" err="1">
                <a:latin typeface="Times New Roman" panose="02020603050405020304" pitchFamily="18" charset="0"/>
                <a:cs typeface="Times New Roman" panose="02020603050405020304" pitchFamily="18" charset="0"/>
              </a:rPr>
              <a:t>economy</a:t>
            </a:r>
            <a:r>
              <a:rPr lang="hu-HU" sz="2000" dirty="0">
                <a:latin typeface="Times New Roman" panose="02020603050405020304" pitchFamily="18" charset="0"/>
                <a:cs typeface="Times New Roman" panose="02020603050405020304" pitchFamily="18" charset="0"/>
              </a:rPr>
              <a:t> (CSOK has </a:t>
            </a:r>
            <a:r>
              <a:rPr lang="hu-HU" sz="2000" dirty="0" err="1">
                <a:latin typeface="Times New Roman" panose="02020603050405020304" pitchFamily="18" charset="0"/>
                <a:cs typeface="Times New Roman" panose="02020603050405020304" pitchFamily="18" charset="0"/>
              </a:rPr>
              <a:t>demographic</a:t>
            </a:r>
            <a:r>
              <a:rPr lang="hu-HU" sz="2000"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effect</a:t>
            </a:r>
            <a:r>
              <a:rPr lang="hu-HU" sz="2000" dirty="0">
                <a:latin typeface="Times New Roman" panose="02020603050405020304" pitchFamily="18" charset="0"/>
                <a:cs typeface="Times New Roman" panose="02020603050405020304" pitchFamily="18" charset="0"/>
              </a:rPr>
              <a:t>)</a:t>
            </a:r>
            <a:br>
              <a:rPr lang="hu-HU" sz="2000" dirty="0">
                <a:latin typeface="Times New Roman" panose="02020603050405020304" pitchFamily="18" charset="0"/>
                <a:cs typeface="Times New Roman" panose="02020603050405020304" pitchFamily="18" charset="0"/>
              </a:rPr>
            </a:br>
            <a:br>
              <a:rPr lang="hu-HU" sz="2000" dirty="0">
                <a:latin typeface="Times New Roman" panose="02020603050405020304" pitchFamily="18" charset="0"/>
                <a:cs typeface="Times New Roman" panose="02020603050405020304" pitchFamily="18" charset="0"/>
              </a:rPr>
            </a:br>
            <a:r>
              <a:rPr lang="hu-HU" sz="2000" dirty="0">
                <a:latin typeface="Times New Roman" panose="02020603050405020304" pitchFamily="18" charset="0"/>
                <a:cs typeface="Times New Roman" panose="02020603050405020304" pitchFamily="18" charset="0"/>
              </a:rPr>
              <a:t>3. </a:t>
            </a:r>
            <a:r>
              <a:rPr lang="hu-HU" sz="2000" dirty="0" err="1">
                <a:latin typeface="Times New Roman" panose="02020603050405020304" pitchFamily="18" charset="0"/>
                <a:cs typeface="Times New Roman" panose="02020603050405020304" pitchFamily="18" charset="0"/>
              </a:rPr>
              <a:t>Special</a:t>
            </a:r>
            <a:r>
              <a:rPr lang="hu-HU" sz="2000"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supports</a:t>
            </a:r>
            <a:r>
              <a:rPr lang="hu-HU" sz="2000"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for</a:t>
            </a:r>
            <a:r>
              <a:rPr lang="hu-HU" sz="2000"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large</a:t>
            </a:r>
            <a:r>
              <a:rPr lang="hu-HU" sz="2000"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families</a:t>
            </a:r>
            <a:r>
              <a:rPr lang="hu-HU" sz="2000" dirty="0">
                <a:latin typeface="Times New Roman" panose="02020603050405020304" pitchFamily="18" charset="0"/>
                <a:cs typeface="Times New Roman" panose="02020603050405020304" pitchFamily="18" charset="0"/>
              </a:rPr>
              <a:t> and </a:t>
            </a:r>
            <a:r>
              <a:rPr lang="hu-HU" sz="2000" dirty="0" err="1">
                <a:latin typeface="Times New Roman" panose="02020603050405020304" pitchFamily="18" charset="0"/>
                <a:cs typeface="Times New Roman" panose="02020603050405020304" pitchFamily="18" charset="0"/>
              </a:rPr>
              <a:t>single</a:t>
            </a:r>
            <a:r>
              <a:rPr lang="hu-HU" sz="2000"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parent</a:t>
            </a:r>
            <a:r>
              <a:rPr lang="hu-HU" sz="2000"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familes</a:t>
            </a:r>
            <a:br>
              <a:rPr lang="hu-HU" sz="2000" dirty="0">
                <a:latin typeface="Times New Roman" panose="02020603050405020304" pitchFamily="18" charset="0"/>
                <a:cs typeface="Times New Roman" panose="02020603050405020304" pitchFamily="18" charset="0"/>
              </a:rPr>
            </a:br>
            <a:br>
              <a:rPr lang="hu-HU" sz="2000" dirty="0">
                <a:latin typeface="Times New Roman" panose="02020603050405020304" pitchFamily="18" charset="0"/>
                <a:cs typeface="Times New Roman" panose="02020603050405020304" pitchFamily="18" charset="0"/>
              </a:rPr>
            </a:br>
            <a:r>
              <a:rPr lang="hu-HU" sz="2000" dirty="0">
                <a:latin typeface="Times New Roman" panose="02020603050405020304" pitchFamily="18" charset="0"/>
                <a:cs typeface="Times New Roman" panose="02020603050405020304" pitchFamily="18" charset="0"/>
              </a:rPr>
              <a:t>4. COVID-19 </a:t>
            </a:r>
            <a:r>
              <a:rPr lang="hu-HU" sz="2000" dirty="0" err="1">
                <a:latin typeface="Times New Roman" panose="02020603050405020304" pitchFamily="18" charset="0"/>
                <a:cs typeface="Times New Roman" panose="02020603050405020304" pitchFamily="18" charset="0"/>
              </a:rPr>
              <a:t>created</a:t>
            </a:r>
            <a:r>
              <a:rPr lang="hu-HU" sz="2000"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new</a:t>
            </a:r>
            <a:r>
              <a:rPr lang="hu-HU" sz="2000"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situation</a:t>
            </a:r>
            <a:r>
              <a:rPr lang="hu-HU" sz="2000" dirty="0">
                <a:latin typeface="Times New Roman" panose="02020603050405020304" pitchFamily="18" charset="0"/>
                <a:cs typeface="Times New Roman" panose="02020603050405020304" pitchFamily="18" charset="0"/>
              </a:rPr>
              <a:t> – </a:t>
            </a:r>
            <a:r>
              <a:rPr lang="hu-HU" sz="2000" dirty="0" err="1">
                <a:latin typeface="Times New Roman" panose="02020603050405020304" pitchFamily="18" charset="0"/>
                <a:cs typeface="Times New Roman" panose="02020603050405020304" pitchFamily="18" charset="0"/>
              </a:rPr>
              <a:t>Results</a:t>
            </a:r>
            <a:r>
              <a:rPr lang="hu-HU" sz="2000"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from</a:t>
            </a:r>
            <a:r>
              <a:rPr lang="hu-HU" sz="2000"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Family</a:t>
            </a:r>
            <a:r>
              <a:rPr lang="hu-HU" sz="2000"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Protection</a:t>
            </a:r>
            <a:r>
              <a:rPr lang="hu-HU" sz="2000" dirty="0">
                <a:latin typeface="Times New Roman" panose="02020603050405020304" pitchFamily="18" charset="0"/>
                <a:cs typeface="Times New Roman" panose="02020603050405020304" pitchFamily="18" charset="0"/>
              </a:rPr>
              <a:t> Action </a:t>
            </a:r>
            <a:r>
              <a:rPr lang="hu-HU" sz="2000" dirty="0" err="1">
                <a:latin typeface="Times New Roman" panose="02020603050405020304" pitchFamily="18" charset="0"/>
                <a:cs typeface="Times New Roman" panose="02020603050405020304" pitchFamily="18" charset="0"/>
              </a:rPr>
              <a:t>Plan’s</a:t>
            </a:r>
            <a:r>
              <a:rPr lang="hu-HU" sz="2000"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measures</a:t>
            </a:r>
            <a:r>
              <a:rPr lang="hu-HU" sz="2000"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are</a:t>
            </a:r>
            <a:r>
              <a:rPr lang="hu-HU" sz="2000"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balancing</a:t>
            </a:r>
            <a:r>
              <a:rPr lang="hu-HU" sz="2000"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the</a:t>
            </a:r>
            <a:r>
              <a:rPr lang="hu-HU" sz="2000"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demographic</a:t>
            </a:r>
            <a:r>
              <a:rPr lang="hu-HU" sz="2000"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situation</a:t>
            </a:r>
            <a:br>
              <a:rPr lang="hu-HU" sz="2000" b="1" dirty="0">
                <a:latin typeface="Times New Roman" panose="02020603050405020304" pitchFamily="18" charset="0"/>
                <a:cs typeface="Times New Roman" panose="02020603050405020304" pitchFamily="18" charset="0"/>
              </a:rPr>
            </a:br>
            <a:endParaRPr lang="hu-HU" sz="2000" dirty="0">
              <a:solidFill>
                <a:srgbClr val="414141"/>
              </a:solidFill>
              <a:latin typeface="Times New Roman" panose="02020603050405020304" pitchFamily="18" charset="0"/>
              <a:cs typeface="Times New Roman" panose="02020603050405020304" pitchFamily="18" charset="0"/>
            </a:endParaRPr>
          </a:p>
        </p:txBody>
      </p:sp>
      <p:sp>
        <p:nvSpPr>
          <p:cNvPr id="7" name="Cím 5"/>
          <p:cNvSpPr txBox="1">
            <a:spLocks/>
          </p:cNvSpPr>
          <p:nvPr/>
        </p:nvSpPr>
        <p:spPr>
          <a:xfrm>
            <a:off x="2895600" y="808812"/>
            <a:ext cx="5562600" cy="83982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hu-HU" sz="2700" dirty="0" err="1">
                <a:solidFill>
                  <a:srgbClr val="414141"/>
                </a:solidFill>
                <a:latin typeface="Times New Roman" panose="02020603050405020304" pitchFamily="18" charset="0"/>
                <a:cs typeface="Times New Roman" panose="02020603050405020304" pitchFamily="18" charset="0"/>
              </a:rPr>
              <a:t>Conclusions</a:t>
            </a:r>
            <a:endParaRPr lang="hu-HU" sz="2700" dirty="0">
              <a:solidFill>
                <a:srgbClr val="414141"/>
              </a:solidFill>
              <a:latin typeface="Times New Roman" panose="02020603050405020304" pitchFamily="18" charset="0"/>
              <a:cs typeface="Times New Roman" panose="02020603050405020304" pitchFamily="18" charset="0"/>
            </a:endParaRPr>
          </a:p>
        </p:txBody>
      </p:sp>
      <p:sp>
        <p:nvSpPr>
          <p:cNvPr id="3" name="AutoShape 4" descr="Pázmány Esztergom - About | Facebook"/>
          <p:cNvSpPr>
            <a:spLocks noChangeAspect="1" noChangeArrowheads="1"/>
          </p:cNvSpPr>
          <p:nvPr/>
        </p:nvSpPr>
        <p:spPr bwMode="auto">
          <a:xfrm>
            <a:off x="-21904830" y="18594"/>
            <a:ext cx="308120" cy="3081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9" name="AutoShape 8" descr="Pázmány Esztergom - About | Facebook"/>
          <p:cNvSpPr>
            <a:spLocks noChangeAspect="1" noChangeArrowheads="1"/>
          </p:cNvSpPr>
          <p:nvPr/>
        </p:nvSpPr>
        <p:spPr bwMode="auto">
          <a:xfrm>
            <a:off x="155574" y="-144463"/>
            <a:ext cx="2880469" cy="288047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pic>
        <p:nvPicPr>
          <p:cNvPr id="2058" name="Picture 10" descr="https://www.eufa.org/images/unis/HUN/HU_Logo.jpg"/>
          <p:cNvPicPr>
            <a:picLocks noChangeAspect="1" noChangeArrowheads="1"/>
          </p:cNvPicPr>
          <p:nvPr/>
        </p:nvPicPr>
        <p:blipFill rotWithShape="1">
          <a:blip r:embed="rId3">
            <a:extLst>
              <a:ext uri="{28A0092B-C50C-407E-A947-70E740481C1C}">
                <a14:useLocalDpi xmlns:a14="http://schemas.microsoft.com/office/drawing/2010/main" val="0"/>
              </a:ext>
            </a:extLst>
          </a:blip>
          <a:srcRect l="36742" t="2374" r="34458" b="27148"/>
          <a:stretch/>
        </p:blipFill>
        <p:spPr bwMode="auto">
          <a:xfrm>
            <a:off x="155574" y="361707"/>
            <a:ext cx="1645920" cy="2262280"/>
          </a:xfrm>
          <a:prstGeom prst="rect">
            <a:avLst/>
          </a:prstGeom>
          <a:noFill/>
          <a:extLst>
            <a:ext uri="{909E8E84-426E-40DD-AFC4-6F175D3DCCD1}">
              <a14:hiddenFill xmlns:a14="http://schemas.microsoft.com/office/drawing/2010/main">
                <a:solidFill>
                  <a:srgbClr val="FFFFFF"/>
                </a:solidFill>
              </a14:hiddenFill>
            </a:ext>
          </a:extLst>
        </p:spPr>
      </p:pic>
      <p:sp>
        <p:nvSpPr>
          <p:cNvPr id="11" name="Téglalap 10"/>
          <p:cNvSpPr/>
          <p:nvPr/>
        </p:nvSpPr>
        <p:spPr>
          <a:xfrm>
            <a:off x="242048" y="5963112"/>
            <a:ext cx="1623060" cy="646331"/>
          </a:xfrm>
          <a:prstGeom prst="rect">
            <a:avLst/>
          </a:prstGeom>
          <a:solidFill>
            <a:schemeClr val="bg1"/>
          </a:solidFill>
        </p:spPr>
        <p:txBody>
          <a:bodyPr wrap="square">
            <a:spAutoFit/>
          </a:bodyPr>
          <a:lstStyle/>
          <a:p>
            <a:r>
              <a:rPr lang="hu-HU" sz="900" dirty="0">
                <a:solidFill>
                  <a:schemeClr val="bg1">
                    <a:lumMod val="65000"/>
                  </a:schemeClr>
                </a:solidFill>
                <a:latin typeface="Times New Roman" panose="02020603050405020304" pitchFamily="18" charset="0"/>
                <a:cs typeface="Times New Roman" panose="02020603050405020304" pitchFamily="18" charset="0"/>
              </a:rPr>
              <a:t>H-1088 Budapest, </a:t>
            </a:r>
          </a:p>
          <a:p>
            <a:r>
              <a:rPr lang="hu-HU" sz="900" dirty="0">
                <a:solidFill>
                  <a:schemeClr val="bg1">
                    <a:lumMod val="65000"/>
                  </a:schemeClr>
                </a:solidFill>
                <a:latin typeface="Times New Roman" panose="02020603050405020304" pitchFamily="18" charset="0"/>
                <a:cs typeface="Times New Roman" panose="02020603050405020304" pitchFamily="18" charset="0"/>
              </a:rPr>
              <a:t>Mikszáth Kálmán tér 1.</a:t>
            </a:r>
            <a:br>
              <a:rPr lang="hu-HU" sz="900" dirty="0">
                <a:solidFill>
                  <a:schemeClr val="bg1">
                    <a:lumMod val="65000"/>
                  </a:schemeClr>
                </a:solidFill>
                <a:latin typeface="Times New Roman" panose="02020603050405020304" pitchFamily="18" charset="0"/>
                <a:cs typeface="Times New Roman" panose="02020603050405020304" pitchFamily="18" charset="0"/>
              </a:rPr>
            </a:br>
            <a:r>
              <a:rPr lang="hu-HU" sz="900" dirty="0">
                <a:solidFill>
                  <a:schemeClr val="bg1">
                    <a:lumMod val="65000"/>
                  </a:schemeClr>
                </a:solidFill>
                <a:latin typeface="Times New Roman" panose="02020603050405020304" pitchFamily="18" charset="0"/>
                <a:cs typeface="Times New Roman" panose="02020603050405020304" pitchFamily="18" charset="0"/>
              </a:rPr>
              <a:t>https://btk.ppke.hu/en</a:t>
            </a:r>
            <a:br>
              <a:rPr lang="hu-HU" sz="900" dirty="0">
                <a:solidFill>
                  <a:schemeClr val="bg1">
                    <a:lumMod val="65000"/>
                  </a:schemeClr>
                </a:solidFill>
                <a:latin typeface="Times New Roman" panose="02020603050405020304" pitchFamily="18" charset="0"/>
                <a:cs typeface="Times New Roman" panose="02020603050405020304" pitchFamily="18" charset="0"/>
              </a:rPr>
            </a:br>
            <a:endParaRPr lang="hu-HU" sz="900" dirty="0">
              <a:solidFill>
                <a:schemeClr val="bg1">
                  <a:lumMod val="65000"/>
                </a:schemeClr>
              </a:solidFill>
            </a:endParaRPr>
          </a:p>
        </p:txBody>
      </p:sp>
    </p:spTree>
    <p:extLst>
      <p:ext uri="{BB962C8B-B14F-4D97-AF65-F5344CB8AC3E}">
        <p14:creationId xmlns:p14="http://schemas.microsoft.com/office/powerpoint/2010/main" val="39836747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2"/>
          <p:cNvSpPr>
            <a:spLocks noGrp="1"/>
          </p:cNvSpPr>
          <p:nvPr>
            <p:ph type="ctrTitle"/>
          </p:nvPr>
        </p:nvSpPr>
        <p:spPr>
          <a:xfrm>
            <a:off x="685800" y="5138057"/>
            <a:ext cx="7772400" cy="799420"/>
          </a:xfrm>
        </p:spPr>
        <p:txBody>
          <a:bodyPr anchor="ctr">
            <a:normAutofit fontScale="90000"/>
          </a:bodyPr>
          <a:lstStyle/>
          <a:p>
            <a:br>
              <a:rPr lang="hu-HU" sz="2900" dirty="0">
                <a:latin typeface="Times New Roman" panose="02020603050405020304" pitchFamily="18" charset="0"/>
                <a:cs typeface="Times New Roman" panose="02020603050405020304" pitchFamily="18" charset="0"/>
              </a:rPr>
            </a:br>
            <a:br>
              <a:rPr lang="hu-HU" sz="2900" dirty="0">
                <a:latin typeface="Times New Roman" panose="02020603050405020304" pitchFamily="18" charset="0"/>
                <a:cs typeface="Times New Roman" panose="02020603050405020304" pitchFamily="18" charset="0"/>
              </a:rPr>
            </a:br>
            <a:r>
              <a:rPr lang="hu-HU" sz="2700" dirty="0">
                <a:latin typeface="Times New Roman" panose="02020603050405020304" pitchFamily="18" charset="0"/>
                <a:cs typeface="Times New Roman" panose="02020603050405020304" pitchFamily="18" charset="0"/>
              </a:rPr>
              <a:t>András Pári JD</a:t>
            </a:r>
            <a:br>
              <a:rPr lang="hu-HU" sz="2700" dirty="0">
                <a:latin typeface="Times New Roman" panose="02020603050405020304" pitchFamily="18" charset="0"/>
                <a:cs typeface="Times New Roman" panose="02020603050405020304" pitchFamily="18" charset="0"/>
              </a:rPr>
            </a:br>
            <a:r>
              <a:rPr lang="hu-HU" sz="2700" i="1" dirty="0">
                <a:latin typeface="Times New Roman" panose="02020603050405020304" pitchFamily="18" charset="0"/>
                <a:cs typeface="Times New Roman" panose="02020603050405020304" pitchFamily="18" charset="0"/>
              </a:rPr>
              <a:t>E-mail: </a:t>
            </a:r>
            <a:r>
              <a:rPr lang="hu-HU" sz="2700" i="1" dirty="0">
                <a:latin typeface="Times New Roman" panose="02020603050405020304" pitchFamily="18" charset="0"/>
                <a:cs typeface="Times New Roman" panose="02020603050405020304" pitchFamily="18" charset="0"/>
                <a:hlinkClick r:id="rId2"/>
              </a:rPr>
              <a:t>pari.andras@btk.ppke.hu</a:t>
            </a:r>
            <a:r>
              <a:rPr lang="hu-HU" sz="2700" i="1" dirty="0">
                <a:latin typeface="Times New Roman" panose="02020603050405020304" pitchFamily="18" charset="0"/>
                <a:cs typeface="Times New Roman" panose="02020603050405020304" pitchFamily="18" charset="0"/>
              </a:rPr>
              <a:t> </a:t>
            </a:r>
            <a:br>
              <a:rPr lang="hu-HU" sz="2700" i="1" dirty="0">
                <a:latin typeface="Times New Roman" panose="02020603050405020304" pitchFamily="18" charset="0"/>
                <a:cs typeface="Times New Roman" panose="02020603050405020304" pitchFamily="18" charset="0"/>
              </a:rPr>
            </a:br>
            <a:br>
              <a:rPr lang="hu-HU" sz="1600" i="1" dirty="0">
                <a:latin typeface="Times New Roman" panose="02020603050405020304" pitchFamily="18" charset="0"/>
                <a:cs typeface="Times New Roman" panose="02020603050405020304" pitchFamily="18" charset="0"/>
              </a:rPr>
            </a:br>
            <a:endParaRPr lang="hu-HU" sz="1600" dirty="0">
              <a:latin typeface="Times New Roman" panose="02020603050405020304" pitchFamily="18" charset="0"/>
              <a:cs typeface="Times New Roman" panose="02020603050405020304" pitchFamily="18" charset="0"/>
            </a:endParaRPr>
          </a:p>
        </p:txBody>
      </p:sp>
      <p:pic>
        <p:nvPicPr>
          <p:cNvPr id="5" name="Picture 10" descr="https://www.eufa.org/images/unis/HUN/HU_Logo.jpg"/>
          <p:cNvPicPr>
            <a:picLocks noChangeAspect="1" noChangeArrowheads="1"/>
          </p:cNvPicPr>
          <p:nvPr/>
        </p:nvPicPr>
        <p:blipFill rotWithShape="1">
          <a:blip r:embed="rId3">
            <a:extLst>
              <a:ext uri="{28A0092B-C50C-407E-A947-70E740481C1C}">
                <a14:useLocalDpi xmlns:a14="http://schemas.microsoft.com/office/drawing/2010/main" val="0"/>
              </a:ext>
            </a:extLst>
          </a:blip>
          <a:srcRect b="24408"/>
          <a:stretch/>
        </p:blipFill>
        <p:spPr bwMode="auto">
          <a:xfrm>
            <a:off x="1647167" y="271045"/>
            <a:ext cx="5715000" cy="2426435"/>
          </a:xfrm>
          <a:prstGeom prst="rect">
            <a:avLst/>
          </a:prstGeom>
          <a:noFill/>
          <a:extLst>
            <a:ext uri="{909E8E84-426E-40DD-AFC4-6F175D3DCCD1}">
              <a14:hiddenFill xmlns:a14="http://schemas.microsoft.com/office/drawing/2010/main">
                <a:solidFill>
                  <a:srgbClr val="FFFFFF"/>
                </a:solidFill>
              </a14:hiddenFill>
            </a:ext>
          </a:extLst>
        </p:spPr>
      </p:pic>
      <p:sp>
        <p:nvSpPr>
          <p:cNvPr id="2" name="Szövegdoboz 1"/>
          <p:cNvSpPr txBox="1"/>
          <p:nvPr/>
        </p:nvSpPr>
        <p:spPr>
          <a:xfrm>
            <a:off x="1036320" y="3657600"/>
            <a:ext cx="7162800" cy="707886"/>
          </a:xfrm>
          <a:prstGeom prst="rect">
            <a:avLst/>
          </a:prstGeom>
          <a:noFill/>
        </p:spPr>
        <p:txBody>
          <a:bodyPr wrap="square" rtlCol="0">
            <a:spAutoFit/>
          </a:bodyPr>
          <a:lstStyle/>
          <a:p>
            <a:r>
              <a:rPr lang="hu-HU" sz="4000" b="1" dirty="0" err="1">
                <a:latin typeface="Times New Roman" panose="02020603050405020304" pitchFamily="18" charset="0"/>
                <a:cs typeface="Times New Roman" panose="02020603050405020304" pitchFamily="18" charset="0"/>
              </a:rPr>
              <a:t>Thank</a:t>
            </a:r>
            <a:r>
              <a:rPr lang="hu-HU" sz="4000" b="1" dirty="0">
                <a:latin typeface="Times New Roman" panose="02020603050405020304" pitchFamily="18" charset="0"/>
                <a:cs typeface="Times New Roman" panose="02020603050405020304" pitchFamily="18" charset="0"/>
              </a:rPr>
              <a:t> </a:t>
            </a:r>
            <a:r>
              <a:rPr lang="hu-HU" sz="4000" b="1" dirty="0" err="1">
                <a:latin typeface="Times New Roman" panose="02020603050405020304" pitchFamily="18" charset="0"/>
                <a:cs typeface="Times New Roman" panose="02020603050405020304" pitchFamily="18" charset="0"/>
              </a:rPr>
              <a:t>you</a:t>
            </a:r>
            <a:r>
              <a:rPr lang="hu-HU" sz="4000" b="1" dirty="0">
                <a:latin typeface="Times New Roman" panose="02020603050405020304" pitchFamily="18" charset="0"/>
                <a:cs typeface="Times New Roman" panose="02020603050405020304" pitchFamily="18" charset="0"/>
              </a:rPr>
              <a:t> </a:t>
            </a:r>
            <a:r>
              <a:rPr lang="hu-HU" sz="4000" b="1" dirty="0" err="1">
                <a:latin typeface="Times New Roman" panose="02020603050405020304" pitchFamily="18" charset="0"/>
                <a:cs typeface="Times New Roman" panose="02020603050405020304" pitchFamily="18" charset="0"/>
              </a:rPr>
              <a:t>for</a:t>
            </a:r>
            <a:r>
              <a:rPr lang="hu-HU" sz="4000" b="1" dirty="0">
                <a:latin typeface="Times New Roman" panose="02020603050405020304" pitchFamily="18" charset="0"/>
                <a:cs typeface="Times New Roman" panose="02020603050405020304" pitchFamily="18" charset="0"/>
              </a:rPr>
              <a:t> </a:t>
            </a:r>
            <a:r>
              <a:rPr lang="hu-HU" sz="4000" b="1" dirty="0" err="1">
                <a:latin typeface="Times New Roman" panose="02020603050405020304" pitchFamily="18" charset="0"/>
                <a:cs typeface="Times New Roman" panose="02020603050405020304" pitchFamily="18" charset="0"/>
              </a:rPr>
              <a:t>your</a:t>
            </a:r>
            <a:r>
              <a:rPr lang="hu-HU" sz="4000" b="1" dirty="0">
                <a:latin typeface="Times New Roman" panose="02020603050405020304" pitchFamily="18" charset="0"/>
                <a:cs typeface="Times New Roman" panose="02020603050405020304" pitchFamily="18" charset="0"/>
              </a:rPr>
              <a:t> </a:t>
            </a:r>
            <a:r>
              <a:rPr lang="hu-HU" sz="4000" b="1" dirty="0" err="1">
                <a:latin typeface="Times New Roman" panose="02020603050405020304" pitchFamily="18" charset="0"/>
                <a:cs typeface="Times New Roman" panose="02020603050405020304" pitchFamily="18" charset="0"/>
              </a:rPr>
              <a:t>attention</a:t>
            </a:r>
            <a:r>
              <a:rPr lang="hu-HU" sz="4000" b="1" dirty="0">
                <a:latin typeface="Times New Roman" panose="02020603050405020304" pitchFamily="18" charset="0"/>
                <a:cs typeface="Times New Roman" panose="02020603050405020304" pitchFamily="18" charset="0"/>
              </a:rPr>
              <a:t>!</a:t>
            </a:r>
          </a:p>
        </p:txBody>
      </p:sp>
      <p:sp>
        <p:nvSpPr>
          <p:cNvPr id="6" name="Szövegdoboz 5"/>
          <p:cNvSpPr txBox="1"/>
          <p:nvPr/>
        </p:nvSpPr>
        <p:spPr>
          <a:xfrm>
            <a:off x="1501140" y="2684974"/>
            <a:ext cx="6141720" cy="646331"/>
          </a:xfrm>
          <a:prstGeom prst="rect">
            <a:avLst/>
          </a:prstGeom>
          <a:noFill/>
        </p:spPr>
        <p:txBody>
          <a:bodyPr wrap="square" rtlCol="0">
            <a:spAutoFit/>
          </a:bodyPr>
          <a:lstStyle/>
          <a:p>
            <a:pPr algn="ctr" fontAlgn="base"/>
            <a:r>
              <a:rPr lang="en-US" b="1" cap="all" dirty="0">
                <a:latin typeface="Times New Roman" panose="02020603050405020304" pitchFamily="18" charset="0"/>
                <a:cs typeface="Times New Roman" panose="02020603050405020304" pitchFamily="18" charset="0"/>
              </a:rPr>
              <a:t>PÁZMÁNY PÉTER CATHOLIC UNIVERSITY –</a:t>
            </a:r>
            <a:r>
              <a:rPr lang="hu-HU" b="1" cap="all" dirty="0">
                <a:latin typeface="Times New Roman" panose="02020603050405020304" pitchFamily="18" charset="0"/>
                <a:cs typeface="Times New Roman" panose="02020603050405020304" pitchFamily="18" charset="0"/>
              </a:rPr>
              <a:t> </a:t>
            </a:r>
            <a:r>
              <a:rPr lang="en-US" b="1" i="1" cap="all" dirty="0">
                <a:latin typeface="Times New Roman" panose="02020603050405020304" pitchFamily="18" charset="0"/>
                <a:cs typeface="Times New Roman" panose="02020603050405020304" pitchFamily="18" charset="0"/>
              </a:rPr>
              <a:t>FACULTY OF HUMANITIES AND SOCIAL SCIENCES</a:t>
            </a:r>
            <a:endParaRPr lang="en-US"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658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11" y="23020"/>
            <a:ext cx="9144000" cy="6858000"/>
          </a:xfrm>
          <a:prstGeom prst="rect">
            <a:avLst/>
          </a:prstGeom>
        </p:spPr>
      </p:pic>
      <p:sp>
        <p:nvSpPr>
          <p:cNvPr id="6" name="Cím 5"/>
          <p:cNvSpPr>
            <a:spLocks noGrp="1"/>
          </p:cNvSpPr>
          <p:nvPr>
            <p:ph type="ctrTitle"/>
          </p:nvPr>
        </p:nvSpPr>
        <p:spPr>
          <a:xfrm>
            <a:off x="2567637" y="1803018"/>
            <a:ext cx="6434793" cy="1865994"/>
          </a:xfrm>
        </p:spPr>
        <p:txBody>
          <a:bodyPr anchor="t">
            <a:noAutofit/>
          </a:bodyPr>
          <a:lstStyle/>
          <a:p>
            <a:pPr algn="l"/>
            <a:r>
              <a:rPr lang="en-US" sz="1800" dirty="0">
                <a:solidFill>
                  <a:srgbClr val="414141"/>
                </a:solidFill>
                <a:latin typeface="Times New Roman" panose="02020603050405020304" pitchFamily="18" charset="0"/>
                <a:cs typeface="Times New Roman" panose="02020603050405020304" pitchFamily="18" charset="0"/>
              </a:rPr>
              <a:t>Expenditure exclusively on </a:t>
            </a:r>
            <a:r>
              <a:rPr lang="hu-HU" sz="1800" dirty="0">
                <a:solidFill>
                  <a:srgbClr val="414141"/>
                </a:solidFill>
                <a:latin typeface="Times New Roman" panose="02020603050405020304" pitchFamily="18" charset="0"/>
                <a:cs typeface="Times New Roman" panose="02020603050405020304" pitchFamily="18" charset="0"/>
              </a:rPr>
              <a:t>cash </a:t>
            </a:r>
            <a:r>
              <a:rPr lang="hu-HU" sz="1800" dirty="0" err="1">
                <a:solidFill>
                  <a:srgbClr val="414141"/>
                </a:solidFill>
                <a:latin typeface="Times New Roman" panose="02020603050405020304" pitchFamily="18" charset="0"/>
                <a:cs typeface="Times New Roman" panose="02020603050405020304" pitchFamily="18" charset="0"/>
              </a:rPr>
              <a:t>benefits</a:t>
            </a:r>
            <a:r>
              <a:rPr lang="hu-HU" sz="1800" dirty="0">
                <a:solidFill>
                  <a:srgbClr val="414141"/>
                </a:solidFill>
                <a:latin typeface="Times New Roman" panose="02020603050405020304" pitchFamily="18" charset="0"/>
                <a:cs typeface="Times New Roman" panose="02020603050405020304" pitchFamily="18" charset="0"/>
              </a:rPr>
              <a:t> </a:t>
            </a:r>
            <a:r>
              <a:rPr lang="hu-HU" sz="1800" dirty="0" err="1">
                <a:solidFill>
                  <a:srgbClr val="414141"/>
                </a:solidFill>
                <a:latin typeface="Times New Roman" panose="02020603050405020304" pitchFamily="18" charset="0"/>
                <a:cs typeface="Times New Roman" panose="02020603050405020304" pitchFamily="18" charset="0"/>
              </a:rPr>
              <a:t>for</a:t>
            </a:r>
            <a:r>
              <a:rPr lang="en-US" sz="1800" dirty="0">
                <a:solidFill>
                  <a:srgbClr val="414141"/>
                </a:solidFill>
                <a:latin typeface="Times New Roman" panose="02020603050405020304" pitchFamily="18" charset="0"/>
                <a:cs typeface="Times New Roman" panose="02020603050405020304" pitchFamily="18" charset="0"/>
              </a:rPr>
              <a:t> families,</a:t>
            </a:r>
            <a:r>
              <a:rPr lang="hu-HU" sz="1800" dirty="0">
                <a:solidFill>
                  <a:srgbClr val="414141"/>
                </a:solidFill>
                <a:latin typeface="Times New Roman" panose="02020603050405020304" pitchFamily="18" charset="0"/>
                <a:cs typeface="Times New Roman" panose="02020603050405020304" pitchFamily="18" charset="0"/>
              </a:rPr>
              <a:t> </a:t>
            </a:r>
            <a:r>
              <a:rPr lang="en-US" sz="1800" dirty="0">
                <a:solidFill>
                  <a:srgbClr val="414141"/>
                </a:solidFill>
                <a:latin typeface="Times New Roman" panose="02020603050405020304" pitchFamily="18" charset="0"/>
                <a:cs typeface="Times New Roman" panose="02020603050405020304" pitchFamily="18" charset="0"/>
              </a:rPr>
              <a:t>accounted</a:t>
            </a:r>
            <a:br>
              <a:rPr lang="hu-HU" sz="1800" dirty="0">
                <a:solidFill>
                  <a:srgbClr val="414141"/>
                </a:solidFill>
                <a:latin typeface="Times New Roman" panose="02020603050405020304" pitchFamily="18" charset="0"/>
                <a:cs typeface="Times New Roman" panose="02020603050405020304" pitchFamily="18" charset="0"/>
              </a:rPr>
            </a:br>
            <a:r>
              <a:rPr lang="en-US" sz="1800" dirty="0">
                <a:solidFill>
                  <a:srgbClr val="414141"/>
                </a:solidFill>
                <a:latin typeface="Times New Roman" panose="02020603050405020304" pitchFamily="18" charset="0"/>
                <a:cs typeface="Times New Roman" panose="02020603050405020304" pitchFamily="18" charset="0"/>
              </a:rPr>
              <a:t>for</a:t>
            </a:r>
            <a:r>
              <a:rPr lang="hu-HU" sz="1800" dirty="0">
                <a:solidFill>
                  <a:srgbClr val="414141"/>
                </a:solidFill>
                <a:latin typeface="Times New Roman" panose="02020603050405020304" pitchFamily="18" charset="0"/>
                <a:cs typeface="Times New Roman" panose="02020603050405020304" pitchFamily="18" charset="0"/>
              </a:rPr>
              <a:t>: </a:t>
            </a:r>
            <a:br>
              <a:rPr lang="hu-HU" sz="1800" dirty="0">
                <a:solidFill>
                  <a:srgbClr val="414141"/>
                </a:solidFill>
                <a:latin typeface="Times New Roman" panose="02020603050405020304" pitchFamily="18" charset="0"/>
                <a:cs typeface="Times New Roman" panose="02020603050405020304" pitchFamily="18" charset="0"/>
              </a:rPr>
            </a:br>
            <a:r>
              <a:rPr lang="hu-HU" sz="1800" dirty="0">
                <a:solidFill>
                  <a:srgbClr val="414141"/>
                </a:solidFill>
                <a:latin typeface="Times New Roman" panose="02020603050405020304" pitchFamily="18" charset="0"/>
                <a:cs typeface="Times New Roman" panose="02020603050405020304" pitchFamily="18" charset="0"/>
              </a:rPr>
              <a:t>- 2.2</a:t>
            </a:r>
            <a:r>
              <a:rPr lang="en-US" sz="1800" dirty="0">
                <a:solidFill>
                  <a:srgbClr val="414141"/>
                </a:solidFill>
                <a:latin typeface="Times New Roman" panose="02020603050405020304" pitchFamily="18" charset="0"/>
                <a:cs typeface="Times New Roman" panose="02020603050405020304" pitchFamily="18" charset="0"/>
              </a:rPr>
              <a:t>% of GDP in </a:t>
            </a:r>
            <a:r>
              <a:rPr lang="hu-HU" sz="1800" dirty="0">
                <a:solidFill>
                  <a:srgbClr val="414141"/>
                </a:solidFill>
                <a:latin typeface="Times New Roman" panose="02020603050405020304" pitchFamily="18" charset="0"/>
                <a:cs typeface="Times New Roman" panose="02020603050405020304" pitchFamily="18" charset="0"/>
              </a:rPr>
              <a:t>2017 (</a:t>
            </a:r>
            <a:r>
              <a:rPr lang="hu-HU" sz="1800" dirty="0" err="1">
                <a:solidFill>
                  <a:srgbClr val="414141"/>
                </a:solidFill>
                <a:latin typeface="Times New Roman" panose="02020603050405020304" pitchFamily="18" charset="0"/>
                <a:cs typeface="Times New Roman" panose="02020603050405020304" pitchFamily="18" charset="0"/>
              </a:rPr>
              <a:t>Eurostat</a:t>
            </a:r>
            <a:r>
              <a:rPr lang="hu-HU" sz="1800" dirty="0">
                <a:solidFill>
                  <a:srgbClr val="414141"/>
                </a:solidFill>
                <a:latin typeface="Times New Roman" panose="02020603050405020304" pitchFamily="18" charset="0"/>
                <a:cs typeface="Times New Roman" panose="02020603050405020304" pitchFamily="18" charset="0"/>
              </a:rPr>
              <a:t>; </a:t>
            </a:r>
            <a:r>
              <a:rPr lang="hu-HU" sz="1800" dirty="0" err="1">
                <a:solidFill>
                  <a:srgbClr val="414141"/>
                </a:solidFill>
                <a:latin typeface="Times New Roman" panose="02020603050405020304" pitchFamily="18" charset="0"/>
                <a:cs typeface="Times New Roman" panose="02020603050405020304" pitchFamily="18" charset="0"/>
              </a:rPr>
              <a:t>average</a:t>
            </a:r>
            <a:r>
              <a:rPr lang="hu-HU" sz="1800" dirty="0">
                <a:solidFill>
                  <a:srgbClr val="414141"/>
                </a:solidFill>
                <a:latin typeface="Times New Roman" panose="02020603050405020304" pitchFamily="18" charset="0"/>
                <a:cs typeface="Times New Roman" panose="02020603050405020304" pitchFamily="18" charset="0"/>
              </a:rPr>
              <a:t>: 2.3%); </a:t>
            </a:r>
            <a:br>
              <a:rPr lang="hu-HU" sz="1800" dirty="0">
                <a:solidFill>
                  <a:srgbClr val="414141"/>
                </a:solidFill>
                <a:latin typeface="Times New Roman" panose="02020603050405020304" pitchFamily="18" charset="0"/>
                <a:cs typeface="Times New Roman" panose="02020603050405020304" pitchFamily="18" charset="0"/>
              </a:rPr>
            </a:br>
            <a:r>
              <a:rPr lang="hu-HU" sz="1800" dirty="0">
                <a:solidFill>
                  <a:srgbClr val="414141"/>
                </a:solidFill>
                <a:latin typeface="Times New Roman" panose="02020603050405020304" pitchFamily="18" charset="0"/>
                <a:cs typeface="Times New Roman" panose="02020603050405020304" pitchFamily="18" charset="0"/>
              </a:rPr>
              <a:t>- 3.5% of GDP </a:t>
            </a:r>
            <a:r>
              <a:rPr lang="hu-HU" sz="1800" dirty="0" err="1">
                <a:solidFill>
                  <a:srgbClr val="414141"/>
                </a:solidFill>
                <a:latin typeface="Times New Roman" panose="02020603050405020304" pitchFamily="18" charset="0"/>
                <a:cs typeface="Times New Roman" panose="02020603050405020304" pitchFamily="18" charset="0"/>
              </a:rPr>
              <a:t>in</a:t>
            </a:r>
            <a:r>
              <a:rPr lang="hu-HU" sz="1800" dirty="0">
                <a:solidFill>
                  <a:srgbClr val="414141"/>
                </a:solidFill>
                <a:latin typeface="Times New Roman" panose="02020603050405020304" pitchFamily="18" charset="0"/>
                <a:cs typeface="Times New Roman" panose="02020603050405020304" pitchFamily="18" charset="0"/>
              </a:rPr>
              <a:t> 2015 (OECD; </a:t>
            </a:r>
            <a:r>
              <a:rPr lang="hu-HU" sz="1800" dirty="0" err="1">
                <a:solidFill>
                  <a:srgbClr val="414141"/>
                </a:solidFill>
                <a:latin typeface="Times New Roman" panose="02020603050405020304" pitchFamily="18" charset="0"/>
                <a:cs typeface="Times New Roman" panose="02020603050405020304" pitchFamily="18" charset="0"/>
              </a:rPr>
              <a:t>average</a:t>
            </a:r>
            <a:r>
              <a:rPr lang="hu-HU" sz="1800" dirty="0">
                <a:solidFill>
                  <a:srgbClr val="414141"/>
                </a:solidFill>
                <a:latin typeface="Times New Roman" panose="02020603050405020304" pitchFamily="18" charset="0"/>
                <a:cs typeface="Times New Roman" panose="02020603050405020304" pitchFamily="18" charset="0"/>
              </a:rPr>
              <a:t>: 2.4%).</a:t>
            </a:r>
            <a:br>
              <a:rPr lang="hu-HU" sz="1800" dirty="0">
                <a:solidFill>
                  <a:srgbClr val="414141"/>
                </a:solidFill>
                <a:latin typeface="Times New Roman" panose="02020603050405020304" pitchFamily="18" charset="0"/>
                <a:cs typeface="Times New Roman" panose="02020603050405020304" pitchFamily="18" charset="0"/>
              </a:rPr>
            </a:br>
            <a:br>
              <a:rPr lang="hu-HU" sz="1800" dirty="0">
                <a:solidFill>
                  <a:srgbClr val="414141"/>
                </a:solidFill>
                <a:latin typeface="Times New Roman" panose="02020603050405020304" pitchFamily="18" charset="0"/>
                <a:cs typeface="Times New Roman" panose="02020603050405020304" pitchFamily="18" charset="0"/>
              </a:rPr>
            </a:br>
            <a:r>
              <a:rPr lang="en-US" sz="1800" b="1" dirty="0">
                <a:latin typeface="Times New Roman" pitchFamily="18" charset="0"/>
                <a:cs typeface="Times New Roman" pitchFamily="18" charset="0"/>
              </a:rPr>
              <a:t>EU-27 spent just over EUR 300 billion on family/children benefits</a:t>
            </a:r>
            <a:br>
              <a:rPr lang="hu-HU" sz="1800" dirty="0">
                <a:solidFill>
                  <a:srgbClr val="414141"/>
                </a:solidFill>
                <a:latin typeface="Times New Roman" panose="02020603050405020304" pitchFamily="18" charset="0"/>
                <a:cs typeface="Times New Roman" panose="02020603050405020304" pitchFamily="18" charset="0"/>
              </a:rPr>
            </a:br>
            <a:br>
              <a:rPr lang="hu-HU" sz="1800" dirty="0">
                <a:solidFill>
                  <a:srgbClr val="414141"/>
                </a:solidFill>
                <a:latin typeface="Times New Roman" panose="02020603050405020304" pitchFamily="18" charset="0"/>
                <a:cs typeface="Times New Roman" panose="02020603050405020304" pitchFamily="18" charset="0"/>
              </a:rPr>
            </a:br>
            <a:r>
              <a:rPr lang="en-US" sz="1800" dirty="0">
                <a:solidFill>
                  <a:srgbClr val="414141"/>
                </a:solidFill>
                <a:latin typeface="Times New Roman" panose="02020603050405020304" pitchFamily="18" charset="0"/>
                <a:cs typeface="Times New Roman" panose="02020603050405020304" pitchFamily="18" charset="0"/>
              </a:rPr>
              <a:t>Adding this to housing subsidies, subsidies through the tax system and other families</a:t>
            </a:r>
            <a:r>
              <a:rPr lang="hu-HU" sz="1800" dirty="0">
                <a:solidFill>
                  <a:srgbClr val="414141"/>
                </a:solidFill>
                <a:latin typeface="Times New Roman" panose="02020603050405020304" pitchFamily="18" charset="0"/>
                <a:cs typeface="Times New Roman" panose="02020603050405020304" pitchFamily="18" charset="0"/>
              </a:rPr>
              <a:t> (</a:t>
            </a:r>
            <a:r>
              <a:rPr lang="hu-HU" sz="1800" dirty="0" err="1">
                <a:solidFill>
                  <a:srgbClr val="414141"/>
                </a:solidFill>
                <a:latin typeface="Times New Roman" panose="02020603050405020304" pitchFamily="18" charset="0"/>
                <a:cs typeface="Times New Roman" panose="02020603050405020304" pitchFamily="18" charset="0"/>
              </a:rPr>
              <a:t>housing</a:t>
            </a:r>
            <a:r>
              <a:rPr lang="hu-HU" sz="1800" dirty="0">
                <a:solidFill>
                  <a:srgbClr val="414141"/>
                </a:solidFill>
                <a:latin typeface="Times New Roman" panose="02020603050405020304" pitchFamily="18" charset="0"/>
                <a:cs typeface="Times New Roman" panose="02020603050405020304" pitchFamily="18" charset="0"/>
              </a:rPr>
              <a:t> </a:t>
            </a:r>
            <a:r>
              <a:rPr lang="hu-HU" sz="1800" dirty="0" err="1">
                <a:solidFill>
                  <a:srgbClr val="414141"/>
                </a:solidFill>
                <a:latin typeface="Times New Roman" panose="02020603050405020304" pitchFamily="18" charset="0"/>
                <a:cs typeface="Times New Roman" panose="02020603050405020304" pitchFamily="18" charset="0"/>
              </a:rPr>
              <a:t>support</a:t>
            </a:r>
            <a:r>
              <a:rPr lang="en-US" sz="1800" dirty="0">
                <a:solidFill>
                  <a:srgbClr val="414141"/>
                </a:solidFill>
                <a:latin typeface="Times New Roman" panose="02020603050405020304" pitchFamily="18" charset="0"/>
                <a:cs typeface="Times New Roman" panose="02020603050405020304" pitchFamily="18" charset="0"/>
              </a:rPr>
              <a:t>,</a:t>
            </a:r>
            <a:r>
              <a:rPr lang="hu-HU" sz="1800" dirty="0">
                <a:solidFill>
                  <a:srgbClr val="414141"/>
                </a:solidFill>
                <a:latin typeface="Times New Roman" panose="02020603050405020304" pitchFamily="18" charset="0"/>
                <a:cs typeface="Times New Roman" panose="02020603050405020304" pitchFamily="18" charset="0"/>
              </a:rPr>
              <a:t> </a:t>
            </a:r>
            <a:r>
              <a:rPr lang="hu-HU" sz="1800" dirty="0" err="1">
                <a:solidFill>
                  <a:srgbClr val="414141"/>
                </a:solidFill>
                <a:latin typeface="Times New Roman" panose="02020603050405020304" pitchFamily="18" charset="0"/>
                <a:cs typeface="Times New Roman" panose="02020603050405020304" pitchFamily="18" charset="0"/>
              </a:rPr>
              <a:t>employers</a:t>
            </a:r>
            <a:r>
              <a:rPr lang="hu-HU" sz="1800" dirty="0">
                <a:solidFill>
                  <a:srgbClr val="414141"/>
                </a:solidFill>
                <a:latin typeface="Times New Roman" panose="02020603050405020304" pitchFamily="18" charset="0"/>
                <a:cs typeface="Times New Roman" panose="02020603050405020304" pitchFamily="18" charset="0"/>
              </a:rPr>
              <a:t> </a:t>
            </a:r>
            <a:r>
              <a:rPr lang="hu-HU" sz="1800" dirty="0" err="1">
                <a:solidFill>
                  <a:srgbClr val="414141"/>
                </a:solidFill>
                <a:latin typeface="Times New Roman" panose="02020603050405020304" pitchFamily="18" charset="0"/>
                <a:cs typeface="Times New Roman" panose="02020603050405020304" pitchFamily="18" charset="0"/>
              </a:rPr>
              <a:t>benefit</a:t>
            </a:r>
            <a:r>
              <a:rPr lang="hu-HU" sz="1800" dirty="0">
                <a:solidFill>
                  <a:srgbClr val="414141"/>
                </a:solidFill>
                <a:latin typeface="Times New Roman" panose="02020603050405020304" pitchFamily="18" charset="0"/>
                <a:cs typeface="Times New Roman" panose="02020603050405020304" pitchFamily="18" charset="0"/>
              </a:rPr>
              <a:t> etc.) </a:t>
            </a:r>
            <a:r>
              <a:rPr lang="en-US" sz="1800" dirty="0">
                <a:solidFill>
                  <a:srgbClr val="414141"/>
                </a:solidFill>
                <a:latin typeface="Times New Roman" panose="02020603050405020304" pitchFamily="18" charset="0"/>
                <a:cs typeface="Times New Roman" panose="02020603050405020304" pitchFamily="18" charset="0"/>
              </a:rPr>
              <a:t> this ratio can reach up to 4.</a:t>
            </a:r>
            <a:r>
              <a:rPr lang="hu-HU" sz="1800" dirty="0">
                <a:solidFill>
                  <a:srgbClr val="414141"/>
                </a:solidFill>
                <a:latin typeface="Times New Roman" panose="02020603050405020304" pitchFamily="18" charset="0"/>
                <a:cs typeface="Times New Roman" panose="02020603050405020304" pitchFamily="18" charset="0"/>
              </a:rPr>
              <a:t>5</a:t>
            </a:r>
            <a:r>
              <a:rPr lang="en-US" sz="1800" dirty="0">
                <a:solidFill>
                  <a:srgbClr val="414141"/>
                </a:solidFill>
                <a:latin typeface="Times New Roman" panose="02020603050405020304" pitchFamily="18" charset="0"/>
                <a:cs typeface="Times New Roman" panose="02020603050405020304" pitchFamily="18" charset="0"/>
              </a:rPr>
              <a:t>% of GDP.</a:t>
            </a:r>
            <a:br>
              <a:rPr lang="hu-HU" sz="1800" dirty="0">
                <a:solidFill>
                  <a:srgbClr val="414141"/>
                </a:solidFill>
                <a:latin typeface="Times New Roman" panose="02020603050405020304" pitchFamily="18" charset="0"/>
                <a:cs typeface="Times New Roman" panose="02020603050405020304" pitchFamily="18" charset="0"/>
              </a:rPr>
            </a:br>
            <a:br>
              <a:rPr lang="hu-HU" sz="1800" dirty="0">
                <a:solidFill>
                  <a:srgbClr val="414141"/>
                </a:solidFill>
                <a:latin typeface="Times New Roman" panose="02020603050405020304" pitchFamily="18" charset="0"/>
                <a:cs typeface="Times New Roman" panose="02020603050405020304" pitchFamily="18" charset="0"/>
              </a:rPr>
            </a:br>
            <a:br>
              <a:rPr lang="hu-HU" sz="1800" dirty="0">
                <a:solidFill>
                  <a:srgbClr val="414141"/>
                </a:solidFill>
                <a:latin typeface="Times New Roman" panose="02020603050405020304" pitchFamily="18" charset="0"/>
                <a:cs typeface="Times New Roman" panose="02020603050405020304" pitchFamily="18" charset="0"/>
              </a:rPr>
            </a:br>
            <a:br>
              <a:rPr lang="hu-HU" sz="1800" dirty="0">
                <a:solidFill>
                  <a:srgbClr val="414141"/>
                </a:solidFill>
                <a:latin typeface="Times New Roman" panose="02020603050405020304" pitchFamily="18" charset="0"/>
                <a:cs typeface="Times New Roman" panose="02020603050405020304" pitchFamily="18" charset="0"/>
              </a:rPr>
            </a:br>
            <a:endParaRPr lang="hu-HU" sz="1800" dirty="0">
              <a:solidFill>
                <a:srgbClr val="414141"/>
              </a:solidFill>
              <a:latin typeface="Times New Roman" panose="02020603050405020304" pitchFamily="18" charset="0"/>
              <a:cs typeface="Times New Roman" panose="02020603050405020304" pitchFamily="18" charset="0"/>
            </a:endParaRPr>
          </a:p>
        </p:txBody>
      </p:sp>
      <p:sp>
        <p:nvSpPr>
          <p:cNvPr id="7" name="Cím 5"/>
          <p:cNvSpPr txBox="1">
            <a:spLocks/>
          </p:cNvSpPr>
          <p:nvPr/>
        </p:nvSpPr>
        <p:spPr>
          <a:xfrm>
            <a:off x="2567637" y="808812"/>
            <a:ext cx="6280528" cy="83982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hu-HU" sz="2700" dirty="0" err="1">
                <a:solidFill>
                  <a:srgbClr val="414141"/>
                </a:solidFill>
                <a:latin typeface="Times New Roman" panose="02020603050405020304" pitchFamily="18" charset="0"/>
                <a:cs typeface="Times New Roman" panose="02020603050405020304" pitchFamily="18" charset="0"/>
              </a:rPr>
              <a:t>Expenditures</a:t>
            </a:r>
            <a:r>
              <a:rPr lang="hu-HU" sz="2700" dirty="0">
                <a:solidFill>
                  <a:srgbClr val="414141"/>
                </a:solidFill>
                <a:latin typeface="Times New Roman" panose="02020603050405020304" pitchFamily="18" charset="0"/>
                <a:cs typeface="Times New Roman" panose="02020603050405020304" pitchFamily="18" charset="0"/>
              </a:rPr>
              <a:t> </a:t>
            </a:r>
            <a:r>
              <a:rPr lang="hu-HU" sz="2700" dirty="0" err="1">
                <a:solidFill>
                  <a:srgbClr val="414141"/>
                </a:solidFill>
                <a:latin typeface="Times New Roman" panose="02020603050405020304" pitchFamily="18" charset="0"/>
                <a:cs typeface="Times New Roman" panose="02020603050405020304" pitchFamily="18" charset="0"/>
              </a:rPr>
              <a:t>on</a:t>
            </a:r>
            <a:r>
              <a:rPr lang="hu-HU" sz="2700" dirty="0">
                <a:solidFill>
                  <a:srgbClr val="414141"/>
                </a:solidFill>
                <a:latin typeface="Times New Roman" panose="02020603050405020304" pitchFamily="18" charset="0"/>
                <a:cs typeface="Times New Roman" panose="02020603050405020304" pitchFamily="18" charset="0"/>
              </a:rPr>
              <a:t> </a:t>
            </a:r>
            <a:r>
              <a:rPr lang="hu-HU" sz="2700" dirty="0" err="1">
                <a:solidFill>
                  <a:srgbClr val="414141"/>
                </a:solidFill>
                <a:latin typeface="Times New Roman" panose="02020603050405020304" pitchFamily="18" charset="0"/>
                <a:cs typeface="Times New Roman" panose="02020603050405020304" pitchFamily="18" charset="0"/>
              </a:rPr>
              <a:t>Hungarian</a:t>
            </a:r>
            <a:r>
              <a:rPr lang="hu-HU" sz="2700" dirty="0">
                <a:solidFill>
                  <a:srgbClr val="414141"/>
                </a:solidFill>
                <a:latin typeface="Times New Roman" panose="02020603050405020304" pitchFamily="18" charset="0"/>
                <a:cs typeface="Times New Roman" panose="02020603050405020304" pitchFamily="18" charset="0"/>
              </a:rPr>
              <a:t> </a:t>
            </a:r>
            <a:r>
              <a:rPr lang="hu-HU" sz="2700" dirty="0" err="1">
                <a:solidFill>
                  <a:srgbClr val="414141"/>
                </a:solidFill>
                <a:latin typeface="Times New Roman" panose="02020603050405020304" pitchFamily="18" charset="0"/>
                <a:cs typeface="Times New Roman" panose="02020603050405020304" pitchFamily="18" charset="0"/>
              </a:rPr>
              <a:t>Family</a:t>
            </a:r>
            <a:r>
              <a:rPr lang="hu-HU" sz="2700" dirty="0">
                <a:solidFill>
                  <a:srgbClr val="414141"/>
                </a:solidFill>
                <a:latin typeface="Times New Roman" panose="02020603050405020304" pitchFamily="18" charset="0"/>
                <a:cs typeface="Times New Roman" panose="02020603050405020304" pitchFamily="18" charset="0"/>
              </a:rPr>
              <a:t> Policy</a:t>
            </a:r>
          </a:p>
        </p:txBody>
      </p:sp>
      <p:sp>
        <p:nvSpPr>
          <p:cNvPr id="8" name="Cím 5"/>
          <p:cNvSpPr txBox="1">
            <a:spLocks/>
          </p:cNvSpPr>
          <p:nvPr/>
        </p:nvSpPr>
        <p:spPr>
          <a:xfrm>
            <a:off x="2567637" y="4961584"/>
            <a:ext cx="5921564" cy="186599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hu-HU" sz="1800" b="1" dirty="0">
                <a:solidFill>
                  <a:srgbClr val="414141"/>
                </a:solidFill>
                <a:latin typeface="Times New Roman" panose="02020603050405020304" pitchFamily="18" charset="0"/>
                <a:cs typeface="Times New Roman" panose="02020603050405020304" pitchFamily="18" charset="0"/>
              </a:rPr>
              <a:t>„</a:t>
            </a:r>
            <a:r>
              <a:rPr lang="en-US" sz="1800" i="1" dirty="0">
                <a:solidFill>
                  <a:srgbClr val="414141"/>
                </a:solidFill>
                <a:latin typeface="Times New Roman" panose="02020603050405020304" pitchFamily="18" charset="0"/>
                <a:cs typeface="Times New Roman" panose="02020603050405020304" pitchFamily="18" charset="0"/>
              </a:rPr>
              <a:t>The Hungarian family support system generously supports parents raising children with a variety of </a:t>
            </a:r>
            <a:r>
              <a:rPr lang="hu-HU" sz="1800" i="1" dirty="0">
                <a:solidFill>
                  <a:srgbClr val="414141"/>
                </a:solidFill>
                <a:latin typeface="Times New Roman" panose="02020603050405020304" pitchFamily="18" charset="0"/>
                <a:cs typeface="Times New Roman" panose="02020603050405020304" pitchFamily="18" charset="0"/>
              </a:rPr>
              <a:t>b</a:t>
            </a:r>
            <a:r>
              <a:rPr lang="en-US" sz="1800" i="1" dirty="0" err="1">
                <a:solidFill>
                  <a:srgbClr val="414141"/>
                </a:solidFill>
                <a:latin typeface="Times New Roman" panose="02020603050405020304" pitchFamily="18" charset="0"/>
                <a:cs typeface="Times New Roman" panose="02020603050405020304" pitchFamily="18" charset="0"/>
              </a:rPr>
              <a:t>enefits</a:t>
            </a:r>
            <a:r>
              <a:rPr lang="en-US" sz="1800" i="1" dirty="0">
                <a:solidFill>
                  <a:srgbClr val="414141"/>
                </a:solidFill>
                <a:latin typeface="Times New Roman" panose="02020603050405020304" pitchFamily="18" charset="0"/>
                <a:cs typeface="Times New Roman" panose="02020603050405020304" pitchFamily="18" charset="0"/>
              </a:rPr>
              <a:t> and services in a European context</a:t>
            </a:r>
            <a:r>
              <a:rPr lang="en-US" sz="1800" dirty="0">
                <a:solidFill>
                  <a:srgbClr val="414141"/>
                </a:solidFill>
                <a:latin typeface="Times New Roman" panose="02020603050405020304" pitchFamily="18" charset="0"/>
                <a:cs typeface="Times New Roman" panose="02020603050405020304" pitchFamily="18" charset="0"/>
              </a:rPr>
              <a:t>.</a:t>
            </a:r>
            <a:r>
              <a:rPr lang="hu-HU" sz="1800" dirty="0">
                <a:solidFill>
                  <a:srgbClr val="414141"/>
                </a:solidFill>
                <a:latin typeface="Times New Roman" panose="02020603050405020304" pitchFamily="18" charset="0"/>
                <a:cs typeface="Times New Roman" panose="02020603050405020304" pitchFamily="18" charset="0"/>
              </a:rPr>
              <a:t>” (</a:t>
            </a:r>
            <a:r>
              <a:rPr lang="hu-HU" sz="1800" dirty="0" err="1">
                <a:solidFill>
                  <a:srgbClr val="414141"/>
                </a:solidFill>
                <a:latin typeface="Times New Roman" panose="02020603050405020304" pitchFamily="18" charset="0"/>
                <a:cs typeface="Times New Roman" panose="02020603050405020304" pitchFamily="18" charset="0"/>
              </a:rPr>
              <a:t>Demographic</a:t>
            </a:r>
            <a:r>
              <a:rPr lang="hu-HU" sz="1800" dirty="0">
                <a:solidFill>
                  <a:srgbClr val="414141"/>
                </a:solidFill>
                <a:latin typeface="Times New Roman" panose="02020603050405020304" pitchFamily="18" charset="0"/>
                <a:cs typeface="Times New Roman" panose="02020603050405020304" pitchFamily="18" charset="0"/>
              </a:rPr>
              <a:t> </a:t>
            </a:r>
            <a:r>
              <a:rPr lang="hu-HU" sz="1800" dirty="0" err="1">
                <a:solidFill>
                  <a:srgbClr val="414141"/>
                </a:solidFill>
                <a:latin typeface="Times New Roman" panose="02020603050405020304" pitchFamily="18" charset="0"/>
                <a:cs typeface="Times New Roman" panose="02020603050405020304" pitchFamily="18" charset="0"/>
              </a:rPr>
              <a:t>Portrait</a:t>
            </a:r>
            <a:r>
              <a:rPr lang="hu-HU" sz="1800" dirty="0">
                <a:solidFill>
                  <a:srgbClr val="414141"/>
                </a:solidFill>
                <a:latin typeface="Times New Roman" panose="02020603050405020304" pitchFamily="18" charset="0"/>
                <a:cs typeface="Times New Roman" panose="02020603050405020304" pitchFamily="18" charset="0"/>
              </a:rPr>
              <a:t>, 2018</a:t>
            </a:r>
            <a:endParaRPr lang="hu-HU" sz="1800" b="1" dirty="0">
              <a:solidFill>
                <a:srgbClr val="414141"/>
              </a:solidFill>
              <a:latin typeface="Times New Roman" panose="02020603050405020304" pitchFamily="18" charset="0"/>
              <a:cs typeface="Times New Roman" panose="02020603050405020304" pitchFamily="18" charset="0"/>
            </a:endParaRPr>
          </a:p>
        </p:txBody>
      </p:sp>
      <p:sp>
        <p:nvSpPr>
          <p:cNvPr id="3" name="AutoShape 4" descr="Pázmány Esztergom - About | Facebook"/>
          <p:cNvSpPr>
            <a:spLocks noChangeAspect="1" noChangeArrowheads="1"/>
          </p:cNvSpPr>
          <p:nvPr/>
        </p:nvSpPr>
        <p:spPr bwMode="auto">
          <a:xfrm>
            <a:off x="-21904830" y="18594"/>
            <a:ext cx="308120" cy="3081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9" name="AutoShape 8" descr="Pázmány Esztergom - About | Facebook"/>
          <p:cNvSpPr>
            <a:spLocks noChangeAspect="1" noChangeArrowheads="1"/>
          </p:cNvSpPr>
          <p:nvPr/>
        </p:nvSpPr>
        <p:spPr bwMode="auto">
          <a:xfrm>
            <a:off x="192814" y="-144463"/>
            <a:ext cx="2880469" cy="288047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pic>
        <p:nvPicPr>
          <p:cNvPr id="2058" name="Picture 10" descr="https://www.eufa.org/images/unis/HUN/HU_Logo.jpg"/>
          <p:cNvPicPr>
            <a:picLocks noChangeAspect="1" noChangeArrowheads="1"/>
          </p:cNvPicPr>
          <p:nvPr/>
        </p:nvPicPr>
        <p:blipFill rotWithShape="1">
          <a:blip r:embed="rId3">
            <a:extLst>
              <a:ext uri="{28A0092B-C50C-407E-A947-70E740481C1C}">
                <a14:useLocalDpi xmlns:a14="http://schemas.microsoft.com/office/drawing/2010/main" val="0"/>
              </a:ext>
            </a:extLst>
          </a:blip>
          <a:srcRect l="36742" t="2374" r="34458" b="27148"/>
          <a:stretch/>
        </p:blipFill>
        <p:spPr bwMode="auto">
          <a:xfrm>
            <a:off x="400498" y="326715"/>
            <a:ext cx="1645920" cy="2262280"/>
          </a:xfrm>
          <a:prstGeom prst="rect">
            <a:avLst/>
          </a:prstGeom>
          <a:noFill/>
          <a:extLst>
            <a:ext uri="{909E8E84-426E-40DD-AFC4-6F175D3DCCD1}">
              <a14:hiddenFill xmlns:a14="http://schemas.microsoft.com/office/drawing/2010/main">
                <a:solidFill>
                  <a:srgbClr val="FFFFFF"/>
                </a:solidFill>
              </a14:hiddenFill>
            </a:ext>
          </a:extLst>
        </p:spPr>
      </p:pic>
      <p:sp>
        <p:nvSpPr>
          <p:cNvPr id="11" name="Téglalap 10"/>
          <p:cNvSpPr/>
          <p:nvPr/>
        </p:nvSpPr>
        <p:spPr>
          <a:xfrm>
            <a:off x="400498" y="5872456"/>
            <a:ext cx="1623060" cy="646331"/>
          </a:xfrm>
          <a:prstGeom prst="rect">
            <a:avLst/>
          </a:prstGeom>
          <a:solidFill>
            <a:schemeClr val="bg1"/>
          </a:solidFill>
        </p:spPr>
        <p:txBody>
          <a:bodyPr wrap="square">
            <a:spAutoFit/>
          </a:bodyPr>
          <a:lstStyle/>
          <a:p>
            <a:r>
              <a:rPr lang="hu-HU" sz="900" dirty="0">
                <a:solidFill>
                  <a:schemeClr val="bg1">
                    <a:lumMod val="65000"/>
                  </a:schemeClr>
                </a:solidFill>
                <a:latin typeface="Times New Roman" panose="02020603050405020304" pitchFamily="18" charset="0"/>
                <a:cs typeface="Times New Roman" panose="02020603050405020304" pitchFamily="18" charset="0"/>
              </a:rPr>
              <a:t>H-1088 Budapest, </a:t>
            </a:r>
          </a:p>
          <a:p>
            <a:r>
              <a:rPr lang="hu-HU" sz="900" dirty="0">
                <a:solidFill>
                  <a:schemeClr val="bg1">
                    <a:lumMod val="65000"/>
                  </a:schemeClr>
                </a:solidFill>
                <a:latin typeface="Times New Roman" panose="02020603050405020304" pitchFamily="18" charset="0"/>
                <a:cs typeface="Times New Roman" panose="02020603050405020304" pitchFamily="18" charset="0"/>
              </a:rPr>
              <a:t>Mikszáth Kálmán tér 1.</a:t>
            </a:r>
            <a:br>
              <a:rPr lang="hu-HU" sz="900" dirty="0">
                <a:solidFill>
                  <a:schemeClr val="bg1">
                    <a:lumMod val="65000"/>
                  </a:schemeClr>
                </a:solidFill>
                <a:latin typeface="Times New Roman" panose="02020603050405020304" pitchFamily="18" charset="0"/>
                <a:cs typeface="Times New Roman" panose="02020603050405020304" pitchFamily="18" charset="0"/>
              </a:rPr>
            </a:br>
            <a:r>
              <a:rPr lang="hu-HU" sz="900" dirty="0">
                <a:solidFill>
                  <a:schemeClr val="bg1">
                    <a:lumMod val="65000"/>
                  </a:schemeClr>
                </a:solidFill>
                <a:latin typeface="Times New Roman" panose="02020603050405020304" pitchFamily="18" charset="0"/>
                <a:cs typeface="Times New Roman" panose="02020603050405020304" pitchFamily="18" charset="0"/>
              </a:rPr>
              <a:t>https://btk.ppke.hu/en</a:t>
            </a:r>
            <a:br>
              <a:rPr lang="hu-HU" sz="900" dirty="0">
                <a:solidFill>
                  <a:schemeClr val="bg1">
                    <a:lumMod val="65000"/>
                  </a:schemeClr>
                </a:solidFill>
                <a:latin typeface="Times New Roman" panose="02020603050405020304" pitchFamily="18" charset="0"/>
                <a:cs typeface="Times New Roman" panose="02020603050405020304" pitchFamily="18" charset="0"/>
              </a:rPr>
            </a:br>
            <a:endParaRPr lang="hu-HU" sz="900" dirty="0">
              <a:solidFill>
                <a:schemeClr val="bg1">
                  <a:lumMod val="65000"/>
                </a:schemeClr>
              </a:solidFill>
            </a:endParaRPr>
          </a:p>
        </p:txBody>
      </p:sp>
    </p:spTree>
    <p:extLst>
      <p:ext uri="{BB962C8B-B14F-4D97-AF65-F5344CB8AC3E}">
        <p14:creationId xmlns:p14="http://schemas.microsoft.com/office/powerpoint/2010/main" val="365234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ím 5"/>
          <p:cNvSpPr txBox="1">
            <a:spLocks/>
          </p:cNvSpPr>
          <p:nvPr/>
        </p:nvSpPr>
        <p:spPr>
          <a:xfrm>
            <a:off x="2030506" y="808812"/>
            <a:ext cx="6427694" cy="83982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hu-HU" sz="2700" dirty="0">
                <a:solidFill>
                  <a:srgbClr val="414141"/>
                </a:solidFill>
                <a:latin typeface="Times New Roman" panose="02020603050405020304" pitchFamily="18" charset="0"/>
                <a:cs typeface="Times New Roman" panose="02020603050405020304" pitchFamily="18" charset="0"/>
              </a:rPr>
              <a:t>EUROSTAT: </a:t>
            </a:r>
            <a:r>
              <a:rPr lang="hu-HU" sz="2700" dirty="0" err="1">
                <a:solidFill>
                  <a:srgbClr val="414141"/>
                </a:solidFill>
                <a:latin typeface="Times New Roman" panose="02020603050405020304" pitchFamily="18" charset="0"/>
                <a:cs typeface="Times New Roman" panose="02020603050405020304" pitchFamily="18" charset="0"/>
              </a:rPr>
              <a:t>Expenditures</a:t>
            </a:r>
            <a:r>
              <a:rPr lang="hu-HU" sz="2700" dirty="0">
                <a:solidFill>
                  <a:srgbClr val="414141"/>
                </a:solidFill>
                <a:latin typeface="Times New Roman" panose="02020603050405020304" pitchFamily="18" charset="0"/>
                <a:cs typeface="Times New Roman" panose="02020603050405020304" pitchFamily="18" charset="0"/>
              </a:rPr>
              <a:t> </a:t>
            </a:r>
            <a:r>
              <a:rPr lang="hu-HU" sz="2700" dirty="0" err="1">
                <a:solidFill>
                  <a:srgbClr val="414141"/>
                </a:solidFill>
                <a:latin typeface="Times New Roman" panose="02020603050405020304" pitchFamily="18" charset="0"/>
                <a:cs typeface="Times New Roman" panose="02020603050405020304" pitchFamily="18" charset="0"/>
              </a:rPr>
              <a:t>on</a:t>
            </a:r>
            <a:r>
              <a:rPr lang="hu-HU" sz="2700" dirty="0">
                <a:solidFill>
                  <a:srgbClr val="414141"/>
                </a:solidFill>
                <a:latin typeface="Times New Roman" panose="02020603050405020304" pitchFamily="18" charset="0"/>
                <a:cs typeface="Times New Roman" panose="02020603050405020304" pitchFamily="18" charset="0"/>
              </a:rPr>
              <a:t> GDP (%) </a:t>
            </a:r>
            <a:r>
              <a:rPr lang="hu-HU" sz="2700" dirty="0" err="1">
                <a:solidFill>
                  <a:srgbClr val="414141"/>
                </a:solidFill>
                <a:latin typeface="Times New Roman" panose="02020603050405020304" pitchFamily="18" charset="0"/>
                <a:cs typeface="Times New Roman" panose="02020603050405020304" pitchFamily="18" charset="0"/>
              </a:rPr>
              <a:t>on</a:t>
            </a:r>
            <a:r>
              <a:rPr lang="hu-HU" sz="2700" dirty="0">
                <a:solidFill>
                  <a:srgbClr val="414141"/>
                </a:solidFill>
                <a:latin typeface="Times New Roman" panose="02020603050405020304" pitchFamily="18" charset="0"/>
                <a:cs typeface="Times New Roman" panose="02020603050405020304" pitchFamily="18" charset="0"/>
              </a:rPr>
              <a:t> </a:t>
            </a:r>
            <a:r>
              <a:rPr lang="hu-HU" sz="2700" dirty="0" err="1">
                <a:solidFill>
                  <a:srgbClr val="414141"/>
                </a:solidFill>
                <a:latin typeface="Times New Roman" panose="02020603050405020304" pitchFamily="18" charset="0"/>
                <a:cs typeface="Times New Roman" panose="02020603050405020304" pitchFamily="18" charset="0"/>
              </a:rPr>
              <a:t>family</a:t>
            </a:r>
            <a:r>
              <a:rPr lang="hu-HU" sz="2700" dirty="0">
                <a:solidFill>
                  <a:srgbClr val="414141"/>
                </a:solidFill>
                <a:latin typeface="Times New Roman" panose="02020603050405020304" pitchFamily="18" charset="0"/>
                <a:cs typeface="Times New Roman" panose="02020603050405020304" pitchFamily="18" charset="0"/>
              </a:rPr>
              <a:t> </a:t>
            </a:r>
            <a:r>
              <a:rPr lang="hu-HU" sz="2700" dirty="0" err="1">
                <a:solidFill>
                  <a:srgbClr val="414141"/>
                </a:solidFill>
                <a:latin typeface="Times New Roman" panose="02020603050405020304" pitchFamily="18" charset="0"/>
                <a:cs typeface="Times New Roman" panose="02020603050405020304" pitchFamily="18" charset="0"/>
              </a:rPr>
              <a:t>benefits</a:t>
            </a:r>
            <a:endParaRPr lang="hu-HU" sz="2700" dirty="0">
              <a:solidFill>
                <a:srgbClr val="414141"/>
              </a:solidFill>
              <a:latin typeface="Times New Roman" panose="02020603050405020304" pitchFamily="18" charset="0"/>
              <a:cs typeface="Times New Roman" panose="02020603050405020304" pitchFamily="18" charset="0"/>
            </a:endParaRPr>
          </a:p>
        </p:txBody>
      </p:sp>
      <p:sp>
        <p:nvSpPr>
          <p:cNvPr id="3" name="AutoShape 4" descr="Pázmány Esztergom - About | Facebook"/>
          <p:cNvSpPr>
            <a:spLocks noChangeAspect="1" noChangeArrowheads="1"/>
          </p:cNvSpPr>
          <p:nvPr/>
        </p:nvSpPr>
        <p:spPr bwMode="auto">
          <a:xfrm>
            <a:off x="-21904830" y="18594"/>
            <a:ext cx="308120" cy="3081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9" name="AutoShape 8" descr="Pázmány Esztergom - About | Facebook"/>
          <p:cNvSpPr>
            <a:spLocks noChangeAspect="1" noChangeArrowheads="1"/>
          </p:cNvSpPr>
          <p:nvPr/>
        </p:nvSpPr>
        <p:spPr bwMode="auto">
          <a:xfrm>
            <a:off x="155574" y="-144463"/>
            <a:ext cx="2880469" cy="288047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pic>
        <p:nvPicPr>
          <p:cNvPr id="2058" name="Picture 10" descr="https://www.eufa.org/images/unis/HUN/HU_Logo.jpg"/>
          <p:cNvPicPr>
            <a:picLocks noChangeAspect="1" noChangeArrowheads="1"/>
          </p:cNvPicPr>
          <p:nvPr/>
        </p:nvPicPr>
        <p:blipFill rotWithShape="1">
          <a:blip r:embed="rId2">
            <a:extLst>
              <a:ext uri="{28A0092B-C50C-407E-A947-70E740481C1C}">
                <a14:useLocalDpi xmlns:a14="http://schemas.microsoft.com/office/drawing/2010/main" val="0"/>
              </a:ext>
            </a:extLst>
          </a:blip>
          <a:srcRect l="36742" t="2374" r="34458" b="27148"/>
          <a:stretch/>
        </p:blipFill>
        <p:spPr bwMode="auto">
          <a:xfrm>
            <a:off x="118110" y="172654"/>
            <a:ext cx="1645920" cy="2262280"/>
          </a:xfrm>
          <a:prstGeom prst="rect">
            <a:avLst/>
          </a:prstGeom>
          <a:noFill/>
          <a:extLst>
            <a:ext uri="{909E8E84-426E-40DD-AFC4-6F175D3DCCD1}">
              <a14:hiddenFill xmlns:a14="http://schemas.microsoft.com/office/drawing/2010/main">
                <a:solidFill>
                  <a:srgbClr val="FFFFFF"/>
                </a:solidFill>
              </a14:hiddenFill>
            </a:ext>
          </a:extLst>
        </p:spPr>
      </p:pic>
      <p:sp>
        <p:nvSpPr>
          <p:cNvPr id="11" name="Téglalap 10"/>
          <p:cNvSpPr/>
          <p:nvPr/>
        </p:nvSpPr>
        <p:spPr>
          <a:xfrm>
            <a:off x="0" y="5894581"/>
            <a:ext cx="1623060" cy="646331"/>
          </a:xfrm>
          <a:prstGeom prst="rect">
            <a:avLst/>
          </a:prstGeom>
          <a:solidFill>
            <a:schemeClr val="bg1"/>
          </a:solidFill>
        </p:spPr>
        <p:txBody>
          <a:bodyPr wrap="square">
            <a:spAutoFit/>
          </a:bodyPr>
          <a:lstStyle/>
          <a:p>
            <a:r>
              <a:rPr lang="hu-HU" sz="900" dirty="0">
                <a:solidFill>
                  <a:schemeClr val="bg1">
                    <a:lumMod val="65000"/>
                  </a:schemeClr>
                </a:solidFill>
                <a:latin typeface="Times New Roman" panose="02020603050405020304" pitchFamily="18" charset="0"/>
                <a:cs typeface="Times New Roman" panose="02020603050405020304" pitchFamily="18" charset="0"/>
              </a:rPr>
              <a:t>H-1088 Budapest, </a:t>
            </a:r>
          </a:p>
          <a:p>
            <a:r>
              <a:rPr lang="hu-HU" sz="900" dirty="0">
                <a:solidFill>
                  <a:schemeClr val="bg1">
                    <a:lumMod val="65000"/>
                  </a:schemeClr>
                </a:solidFill>
                <a:latin typeface="Times New Roman" panose="02020603050405020304" pitchFamily="18" charset="0"/>
                <a:cs typeface="Times New Roman" panose="02020603050405020304" pitchFamily="18" charset="0"/>
              </a:rPr>
              <a:t>Mikszáth Kálmán tér 1.</a:t>
            </a:r>
            <a:br>
              <a:rPr lang="hu-HU" sz="900" dirty="0">
                <a:solidFill>
                  <a:schemeClr val="bg1">
                    <a:lumMod val="65000"/>
                  </a:schemeClr>
                </a:solidFill>
                <a:latin typeface="Times New Roman" panose="02020603050405020304" pitchFamily="18" charset="0"/>
                <a:cs typeface="Times New Roman" panose="02020603050405020304" pitchFamily="18" charset="0"/>
              </a:rPr>
            </a:br>
            <a:r>
              <a:rPr lang="hu-HU" sz="900" dirty="0">
                <a:solidFill>
                  <a:schemeClr val="bg1">
                    <a:lumMod val="65000"/>
                  </a:schemeClr>
                </a:solidFill>
                <a:latin typeface="Times New Roman" panose="02020603050405020304" pitchFamily="18" charset="0"/>
                <a:cs typeface="Times New Roman" panose="02020603050405020304" pitchFamily="18" charset="0"/>
              </a:rPr>
              <a:t>https://btk.ppke.hu/en</a:t>
            </a:r>
            <a:br>
              <a:rPr lang="hu-HU" sz="900" dirty="0">
                <a:solidFill>
                  <a:schemeClr val="bg1">
                    <a:lumMod val="65000"/>
                  </a:schemeClr>
                </a:solidFill>
                <a:latin typeface="Times New Roman" panose="02020603050405020304" pitchFamily="18" charset="0"/>
                <a:cs typeface="Times New Roman" panose="02020603050405020304" pitchFamily="18" charset="0"/>
              </a:rPr>
            </a:br>
            <a:endParaRPr lang="hu-HU" sz="900" dirty="0">
              <a:solidFill>
                <a:schemeClr val="bg1">
                  <a:lumMod val="65000"/>
                </a:schemeClr>
              </a:solidFill>
            </a:endParaRPr>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547" t="15188" r="6365" b="16544"/>
          <a:stretch/>
        </p:blipFill>
        <p:spPr bwMode="auto">
          <a:xfrm>
            <a:off x="0" y="2434934"/>
            <a:ext cx="9029023" cy="4248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8205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ím 5"/>
          <p:cNvSpPr txBox="1">
            <a:spLocks/>
          </p:cNvSpPr>
          <p:nvPr/>
        </p:nvSpPr>
        <p:spPr>
          <a:xfrm>
            <a:off x="2895600" y="714682"/>
            <a:ext cx="5562600" cy="83982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hu-HU" sz="2700" dirty="0">
                <a:solidFill>
                  <a:srgbClr val="414141"/>
                </a:solidFill>
                <a:latin typeface="Times New Roman" panose="02020603050405020304" pitchFamily="18" charset="0"/>
                <a:cs typeface="Times New Roman" panose="02020603050405020304" pitchFamily="18" charset="0"/>
              </a:rPr>
              <a:t>OECD: </a:t>
            </a:r>
            <a:r>
              <a:rPr lang="hu-HU" sz="2700" dirty="0" err="1">
                <a:solidFill>
                  <a:srgbClr val="414141"/>
                </a:solidFill>
                <a:latin typeface="Times New Roman" panose="02020603050405020304" pitchFamily="18" charset="0"/>
                <a:cs typeface="Times New Roman" panose="02020603050405020304" pitchFamily="18" charset="0"/>
              </a:rPr>
              <a:t>Expenditures</a:t>
            </a:r>
            <a:r>
              <a:rPr lang="hu-HU" sz="2700" dirty="0">
                <a:solidFill>
                  <a:srgbClr val="414141"/>
                </a:solidFill>
                <a:latin typeface="Times New Roman" panose="02020603050405020304" pitchFamily="18" charset="0"/>
                <a:cs typeface="Times New Roman" panose="02020603050405020304" pitchFamily="18" charset="0"/>
              </a:rPr>
              <a:t> </a:t>
            </a:r>
            <a:r>
              <a:rPr lang="hu-HU" sz="2700" dirty="0" err="1">
                <a:solidFill>
                  <a:srgbClr val="414141"/>
                </a:solidFill>
                <a:latin typeface="Times New Roman" panose="02020603050405020304" pitchFamily="18" charset="0"/>
                <a:cs typeface="Times New Roman" panose="02020603050405020304" pitchFamily="18" charset="0"/>
              </a:rPr>
              <a:t>in</a:t>
            </a:r>
            <a:r>
              <a:rPr lang="hu-HU" sz="2700" dirty="0">
                <a:solidFill>
                  <a:srgbClr val="414141"/>
                </a:solidFill>
                <a:latin typeface="Times New Roman" panose="02020603050405020304" pitchFamily="18" charset="0"/>
                <a:cs typeface="Times New Roman" panose="02020603050405020304" pitchFamily="18" charset="0"/>
              </a:rPr>
              <a:t> GDP (%) </a:t>
            </a:r>
            <a:r>
              <a:rPr lang="hu-HU" sz="2700" dirty="0" err="1">
                <a:solidFill>
                  <a:srgbClr val="414141"/>
                </a:solidFill>
                <a:latin typeface="Times New Roman" panose="02020603050405020304" pitchFamily="18" charset="0"/>
                <a:cs typeface="Times New Roman" panose="02020603050405020304" pitchFamily="18" charset="0"/>
              </a:rPr>
              <a:t>on</a:t>
            </a:r>
            <a:r>
              <a:rPr lang="hu-HU" sz="2700" dirty="0">
                <a:solidFill>
                  <a:srgbClr val="414141"/>
                </a:solidFill>
                <a:latin typeface="Times New Roman" panose="02020603050405020304" pitchFamily="18" charset="0"/>
                <a:cs typeface="Times New Roman" panose="02020603050405020304" pitchFamily="18" charset="0"/>
              </a:rPr>
              <a:t> </a:t>
            </a:r>
            <a:r>
              <a:rPr lang="hu-HU" sz="2700" dirty="0" err="1">
                <a:solidFill>
                  <a:srgbClr val="414141"/>
                </a:solidFill>
                <a:latin typeface="Times New Roman" panose="02020603050405020304" pitchFamily="18" charset="0"/>
                <a:cs typeface="Times New Roman" panose="02020603050405020304" pitchFamily="18" charset="0"/>
              </a:rPr>
              <a:t>family</a:t>
            </a:r>
            <a:r>
              <a:rPr lang="hu-HU" sz="2700" dirty="0">
                <a:solidFill>
                  <a:srgbClr val="414141"/>
                </a:solidFill>
                <a:latin typeface="Times New Roman" panose="02020603050405020304" pitchFamily="18" charset="0"/>
                <a:cs typeface="Times New Roman" panose="02020603050405020304" pitchFamily="18" charset="0"/>
              </a:rPr>
              <a:t> </a:t>
            </a:r>
            <a:r>
              <a:rPr lang="hu-HU" sz="2700" dirty="0" err="1">
                <a:solidFill>
                  <a:srgbClr val="414141"/>
                </a:solidFill>
                <a:latin typeface="Times New Roman" panose="02020603050405020304" pitchFamily="18" charset="0"/>
                <a:cs typeface="Times New Roman" panose="02020603050405020304" pitchFamily="18" charset="0"/>
              </a:rPr>
              <a:t>benefits</a:t>
            </a:r>
            <a:endParaRPr lang="hu-HU" sz="2700" dirty="0">
              <a:solidFill>
                <a:srgbClr val="414141"/>
              </a:solidFill>
              <a:latin typeface="Times New Roman" panose="02020603050405020304" pitchFamily="18" charset="0"/>
              <a:cs typeface="Times New Roman" panose="02020603050405020304" pitchFamily="18" charset="0"/>
            </a:endParaRPr>
          </a:p>
        </p:txBody>
      </p:sp>
      <p:sp>
        <p:nvSpPr>
          <p:cNvPr id="3" name="AutoShape 4" descr="Pázmány Esztergom - About | Facebook"/>
          <p:cNvSpPr>
            <a:spLocks noChangeAspect="1" noChangeArrowheads="1"/>
          </p:cNvSpPr>
          <p:nvPr/>
        </p:nvSpPr>
        <p:spPr bwMode="auto">
          <a:xfrm>
            <a:off x="-21904830" y="18594"/>
            <a:ext cx="308120" cy="3081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9" name="AutoShape 8" descr="Pázmány Esztergom - About | Facebook"/>
          <p:cNvSpPr>
            <a:spLocks noChangeAspect="1" noChangeArrowheads="1"/>
          </p:cNvSpPr>
          <p:nvPr/>
        </p:nvSpPr>
        <p:spPr bwMode="auto">
          <a:xfrm>
            <a:off x="155574" y="-144463"/>
            <a:ext cx="2880469" cy="288047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pic>
        <p:nvPicPr>
          <p:cNvPr id="2058" name="Picture 10" descr="https://www.eufa.org/images/unis/HUN/HU_Logo.jpg"/>
          <p:cNvPicPr>
            <a:picLocks noChangeAspect="1" noChangeArrowheads="1"/>
          </p:cNvPicPr>
          <p:nvPr/>
        </p:nvPicPr>
        <p:blipFill rotWithShape="1">
          <a:blip r:embed="rId2">
            <a:extLst>
              <a:ext uri="{28A0092B-C50C-407E-A947-70E740481C1C}">
                <a14:useLocalDpi xmlns:a14="http://schemas.microsoft.com/office/drawing/2010/main" val="0"/>
              </a:ext>
            </a:extLst>
          </a:blip>
          <a:srcRect l="36742" t="2374" r="34458" b="27148"/>
          <a:stretch/>
        </p:blipFill>
        <p:spPr bwMode="auto">
          <a:xfrm>
            <a:off x="118110" y="172654"/>
            <a:ext cx="1645920" cy="2262280"/>
          </a:xfrm>
          <a:prstGeom prst="rect">
            <a:avLst/>
          </a:prstGeom>
          <a:noFill/>
          <a:extLst>
            <a:ext uri="{909E8E84-426E-40DD-AFC4-6F175D3DCCD1}">
              <a14:hiddenFill xmlns:a14="http://schemas.microsoft.com/office/drawing/2010/main">
                <a:solidFill>
                  <a:srgbClr val="FFFFFF"/>
                </a:solidFill>
              </a14:hiddenFill>
            </a:ext>
          </a:extLst>
        </p:spPr>
      </p:pic>
      <p:sp>
        <p:nvSpPr>
          <p:cNvPr id="11" name="Téglalap 10"/>
          <p:cNvSpPr/>
          <p:nvPr/>
        </p:nvSpPr>
        <p:spPr>
          <a:xfrm>
            <a:off x="0" y="5894581"/>
            <a:ext cx="1623060" cy="646331"/>
          </a:xfrm>
          <a:prstGeom prst="rect">
            <a:avLst/>
          </a:prstGeom>
          <a:solidFill>
            <a:schemeClr val="bg1"/>
          </a:solidFill>
        </p:spPr>
        <p:txBody>
          <a:bodyPr wrap="square">
            <a:spAutoFit/>
          </a:bodyPr>
          <a:lstStyle/>
          <a:p>
            <a:r>
              <a:rPr lang="hu-HU" sz="900" dirty="0">
                <a:solidFill>
                  <a:schemeClr val="bg1">
                    <a:lumMod val="65000"/>
                  </a:schemeClr>
                </a:solidFill>
                <a:latin typeface="Times New Roman" panose="02020603050405020304" pitchFamily="18" charset="0"/>
                <a:cs typeface="Times New Roman" panose="02020603050405020304" pitchFamily="18" charset="0"/>
              </a:rPr>
              <a:t>H-1088 Budapest, </a:t>
            </a:r>
          </a:p>
          <a:p>
            <a:r>
              <a:rPr lang="hu-HU" sz="900" dirty="0">
                <a:solidFill>
                  <a:schemeClr val="bg1">
                    <a:lumMod val="65000"/>
                  </a:schemeClr>
                </a:solidFill>
                <a:latin typeface="Times New Roman" panose="02020603050405020304" pitchFamily="18" charset="0"/>
                <a:cs typeface="Times New Roman" panose="02020603050405020304" pitchFamily="18" charset="0"/>
              </a:rPr>
              <a:t>Mikszáth Kálmán tér 1.</a:t>
            </a:r>
            <a:br>
              <a:rPr lang="hu-HU" sz="900" dirty="0">
                <a:solidFill>
                  <a:schemeClr val="bg1">
                    <a:lumMod val="65000"/>
                  </a:schemeClr>
                </a:solidFill>
                <a:latin typeface="Times New Roman" panose="02020603050405020304" pitchFamily="18" charset="0"/>
                <a:cs typeface="Times New Roman" panose="02020603050405020304" pitchFamily="18" charset="0"/>
              </a:rPr>
            </a:br>
            <a:r>
              <a:rPr lang="hu-HU" sz="900" dirty="0">
                <a:solidFill>
                  <a:schemeClr val="bg1">
                    <a:lumMod val="65000"/>
                  </a:schemeClr>
                </a:solidFill>
                <a:latin typeface="Times New Roman" panose="02020603050405020304" pitchFamily="18" charset="0"/>
                <a:cs typeface="Times New Roman" panose="02020603050405020304" pitchFamily="18" charset="0"/>
              </a:rPr>
              <a:t>https://btk.ppke.hu/en</a:t>
            </a:r>
            <a:br>
              <a:rPr lang="hu-HU" sz="900" dirty="0">
                <a:solidFill>
                  <a:schemeClr val="bg1">
                    <a:lumMod val="65000"/>
                  </a:schemeClr>
                </a:solidFill>
                <a:latin typeface="Times New Roman" panose="02020603050405020304" pitchFamily="18" charset="0"/>
                <a:cs typeface="Times New Roman" panose="02020603050405020304" pitchFamily="18" charset="0"/>
              </a:rPr>
            </a:br>
            <a:endParaRPr lang="hu-HU" sz="900" dirty="0">
              <a:solidFill>
                <a:schemeClr val="bg1">
                  <a:lumMod val="65000"/>
                </a:schemeClr>
              </a:solidFill>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779" t="26653" r="16700" b="9982"/>
          <a:stretch/>
        </p:blipFill>
        <p:spPr bwMode="auto">
          <a:xfrm>
            <a:off x="1500342" y="1648638"/>
            <a:ext cx="7643658" cy="4671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Egyenes összekötő nyíllal 3"/>
          <p:cNvCxnSpPr/>
          <p:nvPr/>
        </p:nvCxnSpPr>
        <p:spPr>
          <a:xfrm>
            <a:off x="2057400" y="2339788"/>
            <a:ext cx="564777" cy="1013012"/>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Egyenes összekötő 9"/>
          <p:cNvCxnSpPr/>
          <p:nvPr/>
        </p:nvCxnSpPr>
        <p:spPr>
          <a:xfrm flipH="1">
            <a:off x="2057400" y="4069136"/>
            <a:ext cx="6656294"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8027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574" y="18594"/>
            <a:ext cx="9144000" cy="6858000"/>
          </a:xfrm>
          <a:prstGeom prst="rect">
            <a:avLst/>
          </a:prstGeom>
        </p:spPr>
      </p:pic>
      <p:sp>
        <p:nvSpPr>
          <p:cNvPr id="7" name="Cím 5"/>
          <p:cNvSpPr txBox="1">
            <a:spLocks/>
          </p:cNvSpPr>
          <p:nvPr/>
        </p:nvSpPr>
        <p:spPr>
          <a:xfrm>
            <a:off x="2895600" y="808812"/>
            <a:ext cx="5562600" cy="83982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hu-HU" sz="2700" dirty="0" err="1">
                <a:solidFill>
                  <a:srgbClr val="414141"/>
                </a:solidFill>
                <a:latin typeface="Times New Roman" panose="02020603050405020304" pitchFamily="18" charset="0"/>
                <a:cs typeface="Times New Roman" panose="02020603050405020304" pitchFamily="18" charset="0"/>
              </a:rPr>
              <a:t>Hungarian</a:t>
            </a:r>
            <a:r>
              <a:rPr lang="hu-HU" sz="2700" dirty="0">
                <a:solidFill>
                  <a:srgbClr val="414141"/>
                </a:solidFill>
                <a:latin typeface="Times New Roman" panose="02020603050405020304" pitchFamily="18" charset="0"/>
                <a:cs typeface="Times New Roman" panose="02020603050405020304" pitchFamily="18" charset="0"/>
              </a:rPr>
              <a:t> </a:t>
            </a:r>
            <a:r>
              <a:rPr lang="hu-HU" sz="2700" dirty="0" err="1">
                <a:solidFill>
                  <a:srgbClr val="414141"/>
                </a:solidFill>
                <a:latin typeface="Times New Roman" panose="02020603050405020304" pitchFamily="18" charset="0"/>
                <a:cs typeface="Times New Roman" panose="02020603050405020304" pitchFamily="18" charset="0"/>
              </a:rPr>
              <a:t>Family</a:t>
            </a:r>
            <a:r>
              <a:rPr lang="hu-HU" sz="2700" dirty="0">
                <a:solidFill>
                  <a:srgbClr val="414141"/>
                </a:solidFill>
                <a:latin typeface="Times New Roman" panose="02020603050405020304" pitchFamily="18" charset="0"/>
                <a:cs typeface="Times New Roman" panose="02020603050405020304" pitchFamily="18" charset="0"/>
              </a:rPr>
              <a:t> Policy</a:t>
            </a:r>
          </a:p>
        </p:txBody>
      </p:sp>
      <p:sp>
        <p:nvSpPr>
          <p:cNvPr id="3" name="AutoShape 4" descr="Pázmány Esztergom - About | Facebook"/>
          <p:cNvSpPr>
            <a:spLocks noChangeAspect="1" noChangeArrowheads="1"/>
          </p:cNvSpPr>
          <p:nvPr/>
        </p:nvSpPr>
        <p:spPr bwMode="auto">
          <a:xfrm>
            <a:off x="-21904830" y="18594"/>
            <a:ext cx="308120" cy="3081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9" name="AutoShape 8" descr="Pázmány Esztergom - About | Facebook"/>
          <p:cNvSpPr>
            <a:spLocks noChangeAspect="1" noChangeArrowheads="1"/>
          </p:cNvSpPr>
          <p:nvPr/>
        </p:nvSpPr>
        <p:spPr bwMode="auto">
          <a:xfrm>
            <a:off x="155574" y="-144463"/>
            <a:ext cx="2880469" cy="288047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pic>
        <p:nvPicPr>
          <p:cNvPr id="2058" name="Picture 10" descr="https://www.eufa.org/images/unis/HUN/HU_Logo.jpg"/>
          <p:cNvPicPr>
            <a:picLocks noChangeAspect="1" noChangeArrowheads="1"/>
          </p:cNvPicPr>
          <p:nvPr/>
        </p:nvPicPr>
        <p:blipFill rotWithShape="1">
          <a:blip r:embed="rId3">
            <a:extLst>
              <a:ext uri="{28A0092B-C50C-407E-A947-70E740481C1C}">
                <a14:useLocalDpi xmlns:a14="http://schemas.microsoft.com/office/drawing/2010/main" val="0"/>
              </a:ext>
            </a:extLst>
          </a:blip>
          <a:srcRect l="36742" t="2374" r="34458" b="27148"/>
          <a:stretch/>
        </p:blipFill>
        <p:spPr bwMode="auto">
          <a:xfrm>
            <a:off x="400498" y="326715"/>
            <a:ext cx="1645920" cy="2262280"/>
          </a:xfrm>
          <a:prstGeom prst="rect">
            <a:avLst/>
          </a:prstGeom>
          <a:noFill/>
          <a:extLst>
            <a:ext uri="{909E8E84-426E-40DD-AFC4-6F175D3DCCD1}">
              <a14:hiddenFill xmlns:a14="http://schemas.microsoft.com/office/drawing/2010/main">
                <a:solidFill>
                  <a:srgbClr val="FFFFFF"/>
                </a:solidFill>
              </a14:hiddenFill>
            </a:ext>
          </a:extLst>
        </p:spPr>
      </p:pic>
      <p:sp>
        <p:nvSpPr>
          <p:cNvPr id="11" name="Téglalap 10"/>
          <p:cNvSpPr/>
          <p:nvPr/>
        </p:nvSpPr>
        <p:spPr>
          <a:xfrm>
            <a:off x="400498" y="5894581"/>
            <a:ext cx="1623060" cy="646331"/>
          </a:xfrm>
          <a:prstGeom prst="rect">
            <a:avLst/>
          </a:prstGeom>
          <a:solidFill>
            <a:schemeClr val="bg1"/>
          </a:solidFill>
        </p:spPr>
        <p:txBody>
          <a:bodyPr wrap="square">
            <a:spAutoFit/>
          </a:bodyPr>
          <a:lstStyle/>
          <a:p>
            <a:r>
              <a:rPr lang="hu-HU" sz="900" dirty="0">
                <a:solidFill>
                  <a:schemeClr val="bg1">
                    <a:lumMod val="65000"/>
                  </a:schemeClr>
                </a:solidFill>
                <a:latin typeface="Times New Roman" panose="02020603050405020304" pitchFamily="18" charset="0"/>
                <a:cs typeface="Times New Roman" panose="02020603050405020304" pitchFamily="18" charset="0"/>
              </a:rPr>
              <a:t>H-1088 Budapest, </a:t>
            </a:r>
          </a:p>
          <a:p>
            <a:r>
              <a:rPr lang="hu-HU" sz="900" dirty="0">
                <a:solidFill>
                  <a:schemeClr val="bg1">
                    <a:lumMod val="65000"/>
                  </a:schemeClr>
                </a:solidFill>
                <a:latin typeface="Times New Roman" panose="02020603050405020304" pitchFamily="18" charset="0"/>
                <a:cs typeface="Times New Roman" panose="02020603050405020304" pitchFamily="18" charset="0"/>
              </a:rPr>
              <a:t>Mikszáth Kálmán tér 1.</a:t>
            </a:r>
            <a:br>
              <a:rPr lang="hu-HU" sz="900" dirty="0">
                <a:solidFill>
                  <a:schemeClr val="bg1">
                    <a:lumMod val="65000"/>
                  </a:schemeClr>
                </a:solidFill>
                <a:latin typeface="Times New Roman" panose="02020603050405020304" pitchFamily="18" charset="0"/>
                <a:cs typeface="Times New Roman" panose="02020603050405020304" pitchFamily="18" charset="0"/>
              </a:rPr>
            </a:br>
            <a:r>
              <a:rPr lang="hu-HU" sz="900" dirty="0">
                <a:solidFill>
                  <a:schemeClr val="bg1">
                    <a:lumMod val="65000"/>
                  </a:schemeClr>
                </a:solidFill>
                <a:latin typeface="Times New Roman" panose="02020603050405020304" pitchFamily="18" charset="0"/>
                <a:cs typeface="Times New Roman" panose="02020603050405020304" pitchFamily="18" charset="0"/>
              </a:rPr>
              <a:t>https://btk.ppke.hu/en</a:t>
            </a:r>
            <a:br>
              <a:rPr lang="hu-HU" sz="900" dirty="0">
                <a:solidFill>
                  <a:schemeClr val="bg1">
                    <a:lumMod val="65000"/>
                  </a:schemeClr>
                </a:solidFill>
                <a:latin typeface="Times New Roman" panose="02020603050405020304" pitchFamily="18" charset="0"/>
                <a:cs typeface="Times New Roman" panose="02020603050405020304" pitchFamily="18" charset="0"/>
              </a:rPr>
            </a:br>
            <a:endParaRPr lang="hu-HU" sz="900" dirty="0">
              <a:solidFill>
                <a:schemeClr val="bg1">
                  <a:lumMod val="65000"/>
                </a:schemeClr>
              </a:solidFill>
            </a:endParaRPr>
          </a:p>
        </p:txBody>
      </p:sp>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4184" t="27574" r="49439" b="12316"/>
          <a:stretch/>
        </p:blipFill>
        <p:spPr bwMode="auto">
          <a:xfrm>
            <a:off x="3119718" y="174421"/>
            <a:ext cx="5529430" cy="6441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zövegdoboz 1"/>
          <p:cNvSpPr txBox="1"/>
          <p:nvPr/>
        </p:nvSpPr>
        <p:spPr>
          <a:xfrm>
            <a:off x="3245223" y="6599595"/>
            <a:ext cx="4105835" cy="276999"/>
          </a:xfrm>
          <a:prstGeom prst="rect">
            <a:avLst/>
          </a:prstGeom>
          <a:noFill/>
        </p:spPr>
        <p:txBody>
          <a:bodyPr wrap="square" rtlCol="0">
            <a:spAutoFit/>
          </a:bodyPr>
          <a:lstStyle/>
          <a:p>
            <a:r>
              <a:rPr lang="hu-HU" sz="1200" i="1" dirty="0" err="1">
                <a:latin typeface="Times New Roman" panose="02020603050405020304" pitchFamily="18" charset="0"/>
                <a:cs typeface="Times New Roman" panose="02020603050405020304" pitchFamily="18" charset="0"/>
              </a:rPr>
              <a:t>Source</a:t>
            </a:r>
            <a:r>
              <a:rPr lang="hu-HU" sz="1200" i="1" dirty="0">
                <a:latin typeface="Times New Roman" panose="02020603050405020304" pitchFamily="18" charset="0"/>
                <a:cs typeface="Times New Roman" panose="02020603050405020304" pitchFamily="18" charset="0"/>
              </a:rPr>
              <a:t>: </a:t>
            </a:r>
            <a:r>
              <a:rPr lang="hu-HU" sz="1200" i="1" dirty="0" err="1">
                <a:latin typeface="Times New Roman" panose="02020603050405020304" pitchFamily="18" charset="0"/>
                <a:cs typeface="Times New Roman" panose="02020603050405020304" pitchFamily="18" charset="0"/>
              </a:rPr>
              <a:t>Demographic</a:t>
            </a:r>
            <a:r>
              <a:rPr lang="hu-HU" sz="1200" i="1" dirty="0">
                <a:latin typeface="Times New Roman" panose="02020603050405020304" pitchFamily="18" charset="0"/>
                <a:cs typeface="Times New Roman" panose="02020603050405020304" pitchFamily="18" charset="0"/>
              </a:rPr>
              <a:t> Portait, 2018</a:t>
            </a:r>
          </a:p>
        </p:txBody>
      </p:sp>
    </p:spTree>
    <p:extLst>
      <p:ext uri="{BB962C8B-B14F-4D97-AF65-F5344CB8AC3E}">
        <p14:creationId xmlns:p14="http://schemas.microsoft.com/office/powerpoint/2010/main" val="1020568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Pázmány Esztergom - About | Facebook"/>
          <p:cNvSpPr>
            <a:spLocks noChangeAspect="1" noChangeArrowheads="1"/>
          </p:cNvSpPr>
          <p:nvPr/>
        </p:nvSpPr>
        <p:spPr bwMode="auto">
          <a:xfrm>
            <a:off x="-21904830" y="18594"/>
            <a:ext cx="308120" cy="3081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9" name="AutoShape 8" descr="Pázmány Esztergom - About | Facebook"/>
          <p:cNvSpPr>
            <a:spLocks noChangeAspect="1" noChangeArrowheads="1"/>
          </p:cNvSpPr>
          <p:nvPr/>
        </p:nvSpPr>
        <p:spPr bwMode="auto">
          <a:xfrm>
            <a:off x="155574" y="-144463"/>
            <a:ext cx="2880469" cy="288047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pic>
        <p:nvPicPr>
          <p:cNvPr id="2058" name="Picture 10" descr="https://www.eufa.org/images/unis/HUN/HU_Logo.jpg"/>
          <p:cNvPicPr>
            <a:picLocks noChangeAspect="1" noChangeArrowheads="1"/>
          </p:cNvPicPr>
          <p:nvPr/>
        </p:nvPicPr>
        <p:blipFill rotWithShape="1">
          <a:blip r:embed="rId2">
            <a:extLst>
              <a:ext uri="{28A0092B-C50C-407E-A947-70E740481C1C}">
                <a14:useLocalDpi xmlns:a14="http://schemas.microsoft.com/office/drawing/2010/main" val="0"/>
              </a:ext>
            </a:extLst>
          </a:blip>
          <a:srcRect l="36742" t="2374" r="34458" b="27148"/>
          <a:stretch/>
        </p:blipFill>
        <p:spPr bwMode="auto">
          <a:xfrm>
            <a:off x="118110" y="172654"/>
            <a:ext cx="1645920" cy="2262280"/>
          </a:xfrm>
          <a:prstGeom prst="rect">
            <a:avLst/>
          </a:prstGeom>
          <a:noFill/>
          <a:extLst>
            <a:ext uri="{909E8E84-426E-40DD-AFC4-6F175D3DCCD1}">
              <a14:hiddenFill xmlns:a14="http://schemas.microsoft.com/office/drawing/2010/main">
                <a:solidFill>
                  <a:srgbClr val="FFFFFF"/>
                </a:solidFill>
              </a14:hiddenFill>
            </a:ext>
          </a:extLst>
        </p:spPr>
      </p:pic>
      <p:sp>
        <p:nvSpPr>
          <p:cNvPr id="11" name="Téglalap 10"/>
          <p:cNvSpPr/>
          <p:nvPr/>
        </p:nvSpPr>
        <p:spPr>
          <a:xfrm>
            <a:off x="0" y="5894581"/>
            <a:ext cx="1623060" cy="646331"/>
          </a:xfrm>
          <a:prstGeom prst="rect">
            <a:avLst/>
          </a:prstGeom>
          <a:solidFill>
            <a:schemeClr val="bg1"/>
          </a:solidFill>
        </p:spPr>
        <p:txBody>
          <a:bodyPr wrap="square">
            <a:spAutoFit/>
          </a:bodyPr>
          <a:lstStyle/>
          <a:p>
            <a:r>
              <a:rPr lang="hu-HU" sz="900" dirty="0">
                <a:solidFill>
                  <a:schemeClr val="bg1">
                    <a:lumMod val="65000"/>
                  </a:schemeClr>
                </a:solidFill>
                <a:latin typeface="Times New Roman" panose="02020603050405020304" pitchFamily="18" charset="0"/>
                <a:cs typeface="Times New Roman" panose="02020603050405020304" pitchFamily="18" charset="0"/>
              </a:rPr>
              <a:t>H-1088 Budapest, </a:t>
            </a:r>
          </a:p>
          <a:p>
            <a:r>
              <a:rPr lang="hu-HU" sz="900" dirty="0">
                <a:solidFill>
                  <a:schemeClr val="bg1">
                    <a:lumMod val="65000"/>
                  </a:schemeClr>
                </a:solidFill>
                <a:latin typeface="Times New Roman" panose="02020603050405020304" pitchFamily="18" charset="0"/>
                <a:cs typeface="Times New Roman" panose="02020603050405020304" pitchFamily="18" charset="0"/>
              </a:rPr>
              <a:t>Mikszáth Kálmán tér 1.</a:t>
            </a:r>
            <a:br>
              <a:rPr lang="hu-HU" sz="900" dirty="0">
                <a:solidFill>
                  <a:schemeClr val="bg1">
                    <a:lumMod val="65000"/>
                  </a:schemeClr>
                </a:solidFill>
                <a:latin typeface="Times New Roman" panose="02020603050405020304" pitchFamily="18" charset="0"/>
                <a:cs typeface="Times New Roman" panose="02020603050405020304" pitchFamily="18" charset="0"/>
              </a:rPr>
            </a:br>
            <a:r>
              <a:rPr lang="hu-HU" sz="900" dirty="0">
                <a:solidFill>
                  <a:schemeClr val="bg1">
                    <a:lumMod val="65000"/>
                  </a:schemeClr>
                </a:solidFill>
                <a:latin typeface="Times New Roman" panose="02020603050405020304" pitchFamily="18" charset="0"/>
                <a:cs typeface="Times New Roman" panose="02020603050405020304" pitchFamily="18" charset="0"/>
              </a:rPr>
              <a:t>https://btk.ppke.hu/en</a:t>
            </a:r>
            <a:br>
              <a:rPr lang="hu-HU" sz="900" dirty="0">
                <a:solidFill>
                  <a:schemeClr val="bg1">
                    <a:lumMod val="65000"/>
                  </a:schemeClr>
                </a:solidFill>
                <a:latin typeface="Times New Roman" panose="02020603050405020304" pitchFamily="18" charset="0"/>
                <a:cs typeface="Times New Roman" panose="02020603050405020304" pitchFamily="18" charset="0"/>
              </a:rPr>
            </a:br>
            <a:endParaRPr lang="hu-HU" sz="900" dirty="0">
              <a:solidFill>
                <a:schemeClr val="bg1">
                  <a:lumMod val="65000"/>
                </a:schemeClr>
              </a:solidFill>
            </a:endParaRPr>
          </a:p>
        </p:txBody>
      </p:sp>
      <p:pic>
        <p:nvPicPr>
          <p:cNvPr id="5122" name="Picture 2" descr="File:Developments for expenditure on social benefits, family children benefits and GDP and population aged less than 18 years, EU-27, 2000-2017 (index, 2000=100) FP2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3061" y="326715"/>
            <a:ext cx="7442618" cy="6214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0582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Pázmány Esztergom - About | Facebook"/>
          <p:cNvSpPr>
            <a:spLocks noChangeAspect="1" noChangeArrowheads="1"/>
          </p:cNvSpPr>
          <p:nvPr/>
        </p:nvSpPr>
        <p:spPr bwMode="auto">
          <a:xfrm>
            <a:off x="-21904830" y="18594"/>
            <a:ext cx="308120" cy="3081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9" name="AutoShape 8" descr="Pázmány Esztergom - About | Facebook"/>
          <p:cNvSpPr>
            <a:spLocks noChangeAspect="1" noChangeArrowheads="1"/>
          </p:cNvSpPr>
          <p:nvPr/>
        </p:nvSpPr>
        <p:spPr bwMode="auto">
          <a:xfrm>
            <a:off x="155574" y="-144463"/>
            <a:ext cx="2880469" cy="288047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pic>
        <p:nvPicPr>
          <p:cNvPr id="2058" name="Picture 10" descr="https://www.eufa.org/images/unis/HUN/HU_Logo.jpg"/>
          <p:cNvPicPr>
            <a:picLocks noChangeAspect="1" noChangeArrowheads="1"/>
          </p:cNvPicPr>
          <p:nvPr/>
        </p:nvPicPr>
        <p:blipFill rotWithShape="1">
          <a:blip r:embed="rId2">
            <a:extLst>
              <a:ext uri="{28A0092B-C50C-407E-A947-70E740481C1C}">
                <a14:useLocalDpi xmlns:a14="http://schemas.microsoft.com/office/drawing/2010/main" val="0"/>
              </a:ext>
            </a:extLst>
          </a:blip>
          <a:srcRect l="36742" t="2374" r="34458" b="27148"/>
          <a:stretch/>
        </p:blipFill>
        <p:spPr bwMode="auto">
          <a:xfrm>
            <a:off x="118110" y="172654"/>
            <a:ext cx="1645920" cy="2262280"/>
          </a:xfrm>
          <a:prstGeom prst="rect">
            <a:avLst/>
          </a:prstGeom>
          <a:noFill/>
          <a:extLst>
            <a:ext uri="{909E8E84-426E-40DD-AFC4-6F175D3DCCD1}">
              <a14:hiddenFill xmlns:a14="http://schemas.microsoft.com/office/drawing/2010/main">
                <a:solidFill>
                  <a:srgbClr val="FFFFFF"/>
                </a:solidFill>
              </a14:hiddenFill>
            </a:ext>
          </a:extLst>
        </p:spPr>
      </p:pic>
      <p:sp>
        <p:nvSpPr>
          <p:cNvPr id="11" name="Téglalap 10"/>
          <p:cNvSpPr/>
          <p:nvPr/>
        </p:nvSpPr>
        <p:spPr>
          <a:xfrm>
            <a:off x="0" y="5894581"/>
            <a:ext cx="1623060" cy="646331"/>
          </a:xfrm>
          <a:prstGeom prst="rect">
            <a:avLst/>
          </a:prstGeom>
          <a:solidFill>
            <a:schemeClr val="bg1"/>
          </a:solidFill>
        </p:spPr>
        <p:txBody>
          <a:bodyPr wrap="square">
            <a:spAutoFit/>
          </a:bodyPr>
          <a:lstStyle/>
          <a:p>
            <a:r>
              <a:rPr lang="hu-HU" sz="900" dirty="0">
                <a:solidFill>
                  <a:schemeClr val="bg1">
                    <a:lumMod val="65000"/>
                  </a:schemeClr>
                </a:solidFill>
                <a:latin typeface="Times New Roman" panose="02020603050405020304" pitchFamily="18" charset="0"/>
                <a:cs typeface="Times New Roman" panose="02020603050405020304" pitchFamily="18" charset="0"/>
              </a:rPr>
              <a:t>H-1088 Budapest, </a:t>
            </a:r>
          </a:p>
          <a:p>
            <a:r>
              <a:rPr lang="hu-HU" sz="900" dirty="0">
                <a:solidFill>
                  <a:schemeClr val="bg1">
                    <a:lumMod val="65000"/>
                  </a:schemeClr>
                </a:solidFill>
                <a:latin typeface="Times New Roman" panose="02020603050405020304" pitchFamily="18" charset="0"/>
                <a:cs typeface="Times New Roman" panose="02020603050405020304" pitchFamily="18" charset="0"/>
              </a:rPr>
              <a:t>Mikszáth Kálmán tér 1.</a:t>
            </a:r>
            <a:br>
              <a:rPr lang="hu-HU" sz="900" dirty="0">
                <a:solidFill>
                  <a:schemeClr val="bg1">
                    <a:lumMod val="65000"/>
                  </a:schemeClr>
                </a:solidFill>
                <a:latin typeface="Times New Roman" panose="02020603050405020304" pitchFamily="18" charset="0"/>
                <a:cs typeface="Times New Roman" panose="02020603050405020304" pitchFamily="18" charset="0"/>
              </a:rPr>
            </a:br>
            <a:r>
              <a:rPr lang="hu-HU" sz="900" dirty="0">
                <a:solidFill>
                  <a:schemeClr val="bg1">
                    <a:lumMod val="65000"/>
                  </a:schemeClr>
                </a:solidFill>
                <a:latin typeface="Times New Roman" panose="02020603050405020304" pitchFamily="18" charset="0"/>
                <a:cs typeface="Times New Roman" panose="02020603050405020304" pitchFamily="18" charset="0"/>
              </a:rPr>
              <a:t>https://btk.ppke.hu/en</a:t>
            </a:r>
            <a:br>
              <a:rPr lang="hu-HU" sz="900" dirty="0">
                <a:solidFill>
                  <a:schemeClr val="bg1">
                    <a:lumMod val="65000"/>
                  </a:schemeClr>
                </a:solidFill>
                <a:latin typeface="Times New Roman" panose="02020603050405020304" pitchFamily="18" charset="0"/>
                <a:cs typeface="Times New Roman" panose="02020603050405020304" pitchFamily="18" charset="0"/>
              </a:rPr>
            </a:br>
            <a:endParaRPr lang="hu-HU" sz="900" dirty="0">
              <a:solidFill>
                <a:schemeClr val="bg1">
                  <a:lumMod val="65000"/>
                </a:schemeClr>
              </a:solidFill>
            </a:endParaRPr>
          </a:p>
        </p:txBody>
      </p:sp>
      <p:sp>
        <p:nvSpPr>
          <p:cNvPr id="2" name="Téglalap 1"/>
          <p:cNvSpPr/>
          <p:nvPr/>
        </p:nvSpPr>
        <p:spPr>
          <a:xfrm>
            <a:off x="2286000" y="2967335"/>
            <a:ext cx="4572000" cy="369332"/>
          </a:xfrm>
          <a:prstGeom prst="rect">
            <a:avLst/>
          </a:prstGeom>
        </p:spPr>
        <p:txBody>
          <a:bodyPr>
            <a:spAutoFit/>
          </a:bodyPr>
          <a:lstStyle/>
          <a:p>
            <a:r>
              <a:rPr lang="en-US" b="1" dirty="0"/>
              <a:t>In 2017, the, amounting to 2.3 % of GDP.</a:t>
            </a:r>
            <a:endParaRPr lang="hu-HU" dirty="0"/>
          </a:p>
        </p:txBody>
      </p:sp>
      <p:pic>
        <p:nvPicPr>
          <p:cNvPr id="6146" name="Picture 2" descr="File:Expenditure on family children benefits by detailed benefit type, EU-27, 2017 (% of expenditure on family children benefits) FP2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8802" y="326716"/>
            <a:ext cx="7475198" cy="6214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981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 y="-144463"/>
            <a:ext cx="9144000" cy="6858000"/>
          </a:xfrm>
          <a:prstGeom prst="rect">
            <a:avLst/>
          </a:prstGeom>
        </p:spPr>
      </p:pic>
      <p:sp>
        <p:nvSpPr>
          <p:cNvPr id="6" name="Cím 5"/>
          <p:cNvSpPr>
            <a:spLocks noGrp="1"/>
          </p:cNvSpPr>
          <p:nvPr>
            <p:ph type="ctrTitle"/>
          </p:nvPr>
        </p:nvSpPr>
        <p:spPr>
          <a:xfrm>
            <a:off x="2286000" y="1648639"/>
            <a:ext cx="6172200" cy="3590365"/>
          </a:xfrm>
        </p:spPr>
        <p:txBody>
          <a:bodyPr anchor="t">
            <a:noAutofit/>
          </a:bodyPr>
          <a:lstStyle/>
          <a:p>
            <a:pPr algn="l"/>
            <a:r>
              <a:rPr lang="hu-HU" sz="1600" b="1" dirty="0" err="1">
                <a:latin typeface="Times New Roman" pitchFamily="18" charset="0"/>
                <a:cs typeface="Times New Roman" pitchFamily="18" charset="0"/>
              </a:rPr>
              <a:t>Half</a:t>
            </a:r>
            <a:r>
              <a:rPr lang="hu-HU" sz="1600" b="1" dirty="0">
                <a:latin typeface="Times New Roman" pitchFamily="18" charset="0"/>
                <a:cs typeface="Times New Roman" pitchFamily="18" charset="0"/>
              </a:rPr>
              <a:t> of </a:t>
            </a:r>
            <a:r>
              <a:rPr lang="en-US" sz="1600" b="1" dirty="0">
                <a:latin typeface="Times New Roman" pitchFamily="18" charset="0"/>
                <a:cs typeface="Times New Roman" pitchFamily="18" charset="0"/>
              </a:rPr>
              <a:t>a dozen allowances within the family support system target families raising children below the age of three</a:t>
            </a:r>
            <a:r>
              <a:rPr lang="en-US" sz="1600" dirty="0">
                <a:latin typeface="Times New Roman" pitchFamily="18" charset="0"/>
                <a:cs typeface="Times New Roman" pitchFamily="18" charset="0"/>
              </a:rPr>
              <a:t>. The period after the birth of a child requires special</a:t>
            </a:r>
            <a:r>
              <a:rPr lang="hu-HU" sz="1600" dirty="0">
                <a:latin typeface="Times New Roman" pitchFamily="18" charset="0"/>
                <a:cs typeface="Times New Roman" pitchFamily="18" charset="0"/>
              </a:rPr>
              <a:t> </a:t>
            </a:r>
            <a:r>
              <a:rPr lang="en-US" sz="1600" dirty="0">
                <a:latin typeface="Times New Roman" pitchFamily="18" charset="0"/>
                <a:cs typeface="Times New Roman" pitchFamily="18" charset="0"/>
              </a:rPr>
              <a:t>forms of support</a:t>
            </a:r>
            <a:r>
              <a:rPr lang="hu-HU" sz="1600" dirty="0">
                <a:latin typeface="Times New Roman" pitchFamily="18" charset="0"/>
                <a:cs typeface="Times New Roman" pitchFamily="18" charset="0"/>
              </a:rPr>
              <a:t>.</a:t>
            </a:r>
            <a:br>
              <a:rPr lang="hu-HU" sz="1600" dirty="0">
                <a:latin typeface="Times New Roman" pitchFamily="18" charset="0"/>
                <a:cs typeface="Times New Roman" pitchFamily="18" charset="0"/>
              </a:rPr>
            </a:br>
            <a:br>
              <a:rPr lang="hu-HU" sz="1600" dirty="0">
                <a:latin typeface="Times New Roman" pitchFamily="18" charset="0"/>
                <a:cs typeface="Times New Roman" pitchFamily="18" charset="0"/>
              </a:rPr>
            </a:br>
            <a:r>
              <a:rPr lang="hu-HU" sz="1600" dirty="0">
                <a:latin typeface="Times New Roman" pitchFamily="18" charset="0"/>
                <a:cs typeface="Times New Roman" pitchFamily="18" charset="0"/>
              </a:rPr>
              <a:t>T</a:t>
            </a:r>
            <a:r>
              <a:rPr lang="en-US" sz="1600" dirty="0">
                <a:latin typeface="Times New Roman" pitchFamily="18" charset="0"/>
                <a:cs typeface="Times New Roman" pitchFamily="18" charset="0"/>
              </a:rPr>
              <a:t>he </a:t>
            </a:r>
            <a:r>
              <a:rPr lang="en-US" sz="1600" b="1" dirty="0">
                <a:latin typeface="Times New Roman" pitchFamily="18" charset="0"/>
                <a:cs typeface="Times New Roman" pitchFamily="18" charset="0"/>
              </a:rPr>
              <a:t>maternity leave </a:t>
            </a:r>
            <a:r>
              <a:rPr lang="en-US" sz="1600" dirty="0">
                <a:latin typeface="Times New Roman" pitchFamily="18" charset="0"/>
                <a:cs typeface="Times New Roman" pitchFamily="18" charset="0"/>
              </a:rPr>
              <a:t>available to employed</a:t>
            </a:r>
            <a:r>
              <a:rPr lang="hu-HU" sz="1600" dirty="0">
                <a:latin typeface="Times New Roman" pitchFamily="18" charset="0"/>
                <a:cs typeface="Times New Roman" pitchFamily="18" charset="0"/>
              </a:rPr>
              <a:t> </a:t>
            </a:r>
            <a:r>
              <a:rPr lang="en-US" sz="1600" dirty="0">
                <a:latin typeface="Times New Roman" pitchFamily="18" charset="0"/>
                <a:cs typeface="Times New Roman" pitchFamily="18" charset="0"/>
              </a:rPr>
              <a:t>mothers </a:t>
            </a:r>
            <a:r>
              <a:rPr lang="en-US" sz="1600" b="1" dirty="0">
                <a:latin typeface="Times New Roman" pitchFamily="18" charset="0"/>
                <a:cs typeface="Times New Roman" pitchFamily="18" charset="0"/>
              </a:rPr>
              <a:t>lasts 24 weeks</a:t>
            </a:r>
            <a:r>
              <a:rPr lang="en-US" sz="1600" dirty="0">
                <a:latin typeface="Times New Roman" pitchFamily="18" charset="0"/>
                <a:cs typeface="Times New Roman" pitchFamily="18" charset="0"/>
              </a:rPr>
              <a:t>. </a:t>
            </a:r>
            <a:br>
              <a:rPr lang="hu-HU" sz="1600" dirty="0">
                <a:latin typeface="Times New Roman" pitchFamily="18" charset="0"/>
                <a:cs typeface="Times New Roman" pitchFamily="18" charset="0"/>
              </a:rPr>
            </a:br>
            <a:br>
              <a:rPr lang="hu-HU" sz="1600" dirty="0">
                <a:latin typeface="Times New Roman" pitchFamily="18" charset="0"/>
                <a:cs typeface="Times New Roman" pitchFamily="18" charset="0"/>
              </a:rPr>
            </a:br>
            <a:r>
              <a:rPr lang="hu-HU" sz="1600" dirty="0">
                <a:latin typeface="Times New Roman" pitchFamily="18" charset="0"/>
                <a:cs typeface="Times New Roman" pitchFamily="18" charset="0"/>
              </a:rPr>
              <a:t>(1) </a:t>
            </a:r>
            <a:r>
              <a:rPr lang="en-US" sz="1600" dirty="0">
                <a:latin typeface="Times New Roman" pitchFamily="18" charset="0"/>
                <a:cs typeface="Times New Roman" pitchFamily="18" charset="0"/>
              </a:rPr>
              <a:t>During this period,</a:t>
            </a:r>
            <a:r>
              <a:rPr lang="hu-HU" sz="1600" dirty="0">
                <a:latin typeface="Times New Roman" pitchFamily="18" charset="0"/>
                <a:cs typeface="Times New Roman" pitchFamily="18" charset="0"/>
              </a:rPr>
              <a:t> </a:t>
            </a:r>
            <a:r>
              <a:rPr lang="en-US" sz="1600" dirty="0">
                <a:latin typeface="Times New Roman" pitchFamily="18" charset="0"/>
                <a:cs typeface="Times New Roman" pitchFamily="18" charset="0"/>
              </a:rPr>
              <a:t>they can claim the</a:t>
            </a:r>
            <a:r>
              <a:rPr lang="hu-HU" sz="1600" dirty="0">
                <a:latin typeface="Times New Roman" pitchFamily="18" charset="0"/>
                <a:cs typeface="Times New Roman" pitchFamily="18" charset="0"/>
              </a:rPr>
              <a:t> </a:t>
            </a:r>
            <a:r>
              <a:rPr lang="en-US" sz="1600" b="1" u="sng" dirty="0">
                <a:latin typeface="Times New Roman" pitchFamily="18" charset="0"/>
                <a:cs typeface="Times New Roman" pitchFamily="18" charset="0"/>
              </a:rPr>
              <a:t>baby care</a:t>
            </a:r>
            <a:r>
              <a:rPr lang="hu-HU" sz="1600" b="1" u="sng" dirty="0">
                <a:latin typeface="Times New Roman" pitchFamily="18" charset="0"/>
                <a:cs typeface="Times New Roman" pitchFamily="18" charset="0"/>
              </a:rPr>
              <a:t> </a:t>
            </a:r>
            <a:r>
              <a:rPr lang="en-US" sz="1600" b="1" u="sng" dirty="0">
                <a:latin typeface="Times New Roman" pitchFamily="18" charset="0"/>
                <a:cs typeface="Times New Roman" pitchFamily="18" charset="0"/>
              </a:rPr>
              <a:t>allowance</a:t>
            </a:r>
            <a:r>
              <a:rPr lang="hu-HU" sz="1600" b="1" u="sng" dirty="0">
                <a:latin typeface="Times New Roman" pitchFamily="18" charset="0"/>
                <a:cs typeface="Times New Roman" pitchFamily="18" charset="0"/>
              </a:rPr>
              <a:t> (CSED) </a:t>
            </a:r>
            <a:r>
              <a:rPr lang="hu-HU" sz="1600" dirty="0">
                <a:latin typeface="Times New Roman" pitchFamily="18" charset="0"/>
                <a:cs typeface="Times New Roman" pitchFamily="18" charset="0"/>
              </a:rPr>
              <a:t>t</a:t>
            </a:r>
            <a:r>
              <a:rPr lang="en-US" sz="1600" dirty="0">
                <a:latin typeface="Times New Roman" pitchFamily="18" charset="0"/>
                <a:cs typeface="Times New Roman" pitchFamily="18" charset="0"/>
              </a:rPr>
              <a:t>he average monthly gross amount of </a:t>
            </a:r>
            <a:r>
              <a:rPr lang="hu-HU" sz="1600" dirty="0">
                <a:latin typeface="Times New Roman" pitchFamily="18" charset="0"/>
                <a:cs typeface="Times New Roman" pitchFamily="18" charset="0"/>
              </a:rPr>
              <a:t>CSED </a:t>
            </a:r>
            <a:r>
              <a:rPr lang="en-US" sz="1600" dirty="0">
                <a:latin typeface="Times New Roman" pitchFamily="18" charset="0"/>
                <a:cs typeface="Times New Roman" pitchFamily="18" charset="0"/>
              </a:rPr>
              <a:t>transferred </a:t>
            </a:r>
            <a:r>
              <a:rPr lang="hu-HU" sz="1600" dirty="0">
                <a:latin typeface="Times New Roman" pitchFamily="18" charset="0"/>
                <a:cs typeface="Times New Roman" pitchFamily="18" charset="0"/>
              </a:rPr>
              <a:t> </a:t>
            </a:r>
            <a:r>
              <a:rPr lang="en-US" sz="1600" dirty="0">
                <a:latin typeface="Times New Roman" pitchFamily="18" charset="0"/>
                <a:cs typeface="Times New Roman" pitchFamily="18" charset="0"/>
              </a:rPr>
              <a:t>in 2016 was HUF </a:t>
            </a:r>
            <a:r>
              <a:rPr lang="hu-HU" sz="1600" dirty="0">
                <a:latin typeface="Times New Roman" pitchFamily="18" charset="0"/>
                <a:cs typeface="Times New Roman" pitchFamily="18" charset="0"/>
              </a:rPr>
              <a:t>153.000 (EUR 500) </a:t>
            </a:r>
            <a:r>
              <a:rPr lang="en-US" sz="1600" dirty="0">
                <a:latin typeface="Times New Roman" pitchFamily="18" charset="0"/>
                <a:cs typeface="Times New Roman" pitchFamily="18" charset="0"/>
              </a:rPr>
              <a:t>per person,</a:t>
            </a:r>
            <a:r>
              <a:rPr lang="hu-HU" sz="1600" dirty="0">
                <a:latin typeface="Times New Roman" pitchFamily="18" charset="0"/>
                <a:cs typeface="Times New Roman" pitchFamily="18" charset="0"/>
              </a:rPr>
              <a:t> </a:t>
            </a:r>
            <a:r>
              <a:rPr lang="en-US" sz="1600" dirty="0">
                <a:latin typeface="Times New Roman" pitchFamily="18" charset="0"/>
                <a:cs typeface="Times New Roman" pitchFamily="18" charset="0"/>
              </a:rPr>
              <a:t>and on average </a:t>
            </a:r>
            <a:r>
              <a:rPr lang="hu-HU" sz="1600" dirty="0">
                <a:latin typeface="Times New Roman" pitchFamily="18" charset="0"/>
                <a:cs typeface="Times New Roman" pitchFamily="18" charset="0"/>
              </a:rPr>
              <a:t>27 </a:t>
            </a:r>
            <a:r>
              <a:rPr lang="hu-HU" sz="1600" dirty="0" err="1">
                <a:latin typeface="Times New Roman" pitchFamily="18" charset="0"/>
                <a:cs typeface="Times New Roman" pitchFamily="18" charset="0"/>
              </a:rPr>
              <a:t>thousand</a:t>
            </a:r>
            <a:r>
              <a:rPr lang="en-US" sz="1600" dirty="0">
                <a:latin typeface="Times New Roman" pitchFamily="18" charset="0"/>
                <a:cs typeface="Times New Roman" pitchFamily="18" charset="0"/>
              </a:rPr>
              <a:t> women received it each month</a:t>
            </a:r>
            <a:r>
              <a:rPr lang="hu-HU" sz="1600" dirty="0">
                <a:latin typeface="Times New Roman" pitchFamily="18" charset="0"/>
                <a:cs typeface="Times New Roman" pitchFamily="18" charset="0"/>
              </a:rPr>
              <a:t>.</a:t>
            </a:r>
            <a:br>
              <a:rPr lang="hu-HU" sz="1600" dirty="0">
                <a:latin typeface="Times New Roman" pitchFamily="18" charset="0"/>
                <a:cs typeface="Times New Roman" pitchFamily="18" charset="0"/>
              </a:rPr>
            </a:br>
            <a:r>
              <a:rPr lang="hu-HU" sz="1600" dirty="0">
                <a:latin typeface="Times New Roman" pitchFamily="18" charset="0"/>
                <a:cs typeface="Times New Roman" pitchFamily="18" charset="0"/>
              </a:rPr>
              <a:t> </a:t>
            </a:r>
            <a:r>
              <a:rPr lang="en-US" sz="1600" dirty="0">
                <a:latin typeface="Times New Roman" pitchFamily="18" charset="0"/>
                <a:cs typeface="Times New Roman" pitchFamily="18" charset="0"/>
              </a:rPr>
              <a:t> </a:t>
            </a:r>
            <a:br>
              <a:rPr lang="en-US" sz="1600" dirty="0">
                <a:latin typeface="Times New Roman" pitchFamily="18" charset="0"/>
                <a:cs typeface="Times New Roman" pitchFamily="18" charset="0"/>
              </a:rPr>
            </a:br>
            <a:r>
              <a:rPr lang="hu-HU" sz="1600" dirty="0">
                <a:latin typeface="Times New Roman" pitchFamily="18" charset="0"/>
                <a:cs typeface="Times New Roman" pitchFamily="18" charset="0"/>
              </a:rPr>
              <a:t>(2) </a:t>
            </a:r>
            <a:r>
              <a:rPr lang="hu-HU" sz="1600" b="1" u="sng" dirty="0" err="1">
                <a:latin typeface="Times New Roman" pitchFamily="18" charset="0"/>
                <a:cs typeface="Times New Roman" pitchFamily="18" charset="0"/>
              </a:rPr>
              <a:t>Child</a:t>
            </a:r>
            <a:r>
              <a:rPr lang="hu-HU" sz="1600" b="1" u="sng" dirty="0">
                <a:latin typeface="Times New Roman" pitchFamily="18" charset="0"/>
                <a:cs typeface="Times New Roman" pitchFamily="18" charset="0"/>
              </a:rPr>
              <a:t> </a:t>
            </a:r>
            <a:r>
              <a:rPr lang="hu-HU" sz="1600" b="1" u="sng" dirty="0" err="1">
                <a:latin typeface="Times New Roman" pitchFamily="18" charset="0"/>
                <a:cs typeface="Times New Roman" pitchFamily="18" charset="0"/>
              </a:rPr>
              <a:t>care</a:t>
            </a:r>
            <a:r>
              <a:rPr lang="hu-HU" sz="1600" b="1" u="sng" dirty="0">
                <a:latin typeface="Times New Roman" pitchFamily="18" charset="0"/>
                <a:cs typeface="Times New Roman" pitchFamily="18" charset="0"/>
              </a:rPr>
              <a:t> </a:t>
            </a:r>
            <a:r>
              <a:rPr lang="hu-HU" sz="1600" b="1" u="sng" dirty="0" err="1">
                <a:latin typeface="Times New Roman" pitchFamily="18" charset="0"/>
                <a:cs typeface="Times New Roman" pitchFamily="18" charset="0"/>
              </a:rPr>
              <a:t>allowance</a:t>
            </a:r>
            <a:r>
              <a:rPr lang="hu-HU" sz="1600" b="1" u="sng" dirty="0">
                <a:latin typeface="Times New Roman" pitchFamily="18" charset="0"/>
                <a:cs typeface="Times New Roman" pitchFamily="18" charset="0"/>
              </a:rPr>
              <a:t> (GYED</a:t>
            </a:r>
            <a:r>
              <a:rPr lang="hu-HU" sz="1600" b="1" dirty="0">
                <a:latin typeface="Times New Roman" pitchFamily="18" charset="0"/>
                <a:cs typeface="Times New Roman" pitchFamily="18" charset="0"/>
              </a:rPr>
              <a:t>) </a:t>
            </a:r>
            <a:r>
              <a:rPr lang="hu-HU" sz="1600" b="1" u="sng" dirty="0">
                <a:latin typeface="Times New Roman" pitchFamily="18" charset="0"/>
                <a:cs typeface="Times New Roman" pitchFamily="18" charset="0"/>
              </a:rPr>
              <a:t>is 70% of  </a:t>
            </a:r>
            <a:r>
              <a:rPr lang="hu-HU" sz="1600" b="1" u="sng" dirty="0" err="1">
                <a:latin typeface="Times New Roman" pitchFamily="18" charset="0"/>
                <a:cs typeface="Times New Roman" pitchFamily="18" charset="0"/>
              </a:rPr>
              <a:t>previous</a:t>
            </a:r>
            <a:r>
              <a:rPr lang="hu-HU" sz="1600" b="1" u="sng" dirty="0">
                <a:latin typeface="Times New Roman" pitchFamily="18" charset="0"/>
                <a:cs typeface="Times New Roman" pitchFamily="18" charset="0"/>
              </a:rPr>
              <a:t> </a:t>
            </a:r>
            <a:r>
              <a:rPr lang="hu-HU" sz="1600" b="1" u="sng" dirty="0" err="1">
                <a:latin typeface="Times New Roman" pitchFamily="18" charset="0"/>
                <a:cs typeface="Times New Roman" pitchFamily="18" charset="0"/>
              </a:rPr>
              <a:t>income</a:t>
            </a:r>
            <a:r>
              <a:rPr lang="hu-HU" sz="1600" dirty="0">
                <a:latin typeface="Times New Roman" pitchFamily="18" charset="0"/>
                <a:cs typeface="Times New Roman" pitchFamily="18" charset="0"/>
              </a:rPr>
              <a:t>; </a:t>
            </a:r>
            <a:r>
              <a:rPr lang="hu-HU" sz="1600" dirty="0" err="1">
                <a:latin typeface="Times New Roman" pitchFamily="18" charset="0"/>
                <a:cs typeface="Times New Roman" pitchFamily="18" charset="0"/>
              </a:rPr>
              <a:t>until</a:t>
            </a:r>
            <a:r>
              <a:rPr lang="hu-HU" sz="1600" dirty="0">
                <a:latin typeface="Times New Roman" pitchFamily="18" charset="0"/>
                <a:cs typeface="Times New Roman" pitchFamily="18" charset="0"/>
              </a:rPr>
              <a:t> </a:t>
            </a:r>
            <a:r>
              <a:rPr lang="hu-HU" sz="1600" dirty="0" err="1">
                <a:latin typeface="Times New Roman" pitchFamily="18" charset="0"/>
                <a:cs typeface="Times New Roman" pitchFamily="18" charset="0"/>
              </a:rPr>
              <a:t>the</a:t>
            </a:r>
            <a:r>
              <a:rPr lang="hu-HU" sz="1600" dirty="0">
                <a:latin typeface="Times New Roman" pitchFamily="18" charset="0"/>
                <a:cs typeface="Times New Roman" pitchFamily="18" charset="0"/>
              </a:rPr>
              <a:t> </a:t>
            </a:r>
            <a:r>
              <a:rPr lang="hu-HU" sz="1600" dirty="0" err="1">
                <a:latin typeface="Times New Roman" pitchFamily="18" charset="0"/>
                <a:cs typeface="Times New Roman" pitchFamily="18" charset="0"/>
              </a:rPr>
              <a:t>child</a:t>
            </a:r>
            <a:r>
              <a:rPr lang="hu-HU" sz="1600" dirty="0">
                <a:latin typeface="Times New Roman" pitchFamily="18" charset="0"/>
                <a:cs typeface="Times New Roman" pitchFamily="18" charset="0"/>
              </a:rPr>
              <a:t> </a:t>
            </a:r>
            <a:r>
              <a:rPr lang="hu-HU" sz="1600" dirty="0" err="1">
                <a:latin typeface="Times New Roman" pitchFamily="18" charset="0"/>
                <a:cs typeface="Times New Roman" pitchFamily="18" charset="0"/>
              </a:rPr>
              <a:t>age</a:t>
            </a:r>
            <a:r>
              <a:rPr lang="hu-HU" sz="1600" dirty="0">
                <a:latin typeface="Times New Roman" pitchFamily="18" charset="0"/>
                <a:cs typeface="Times New Roman" pitchFamily="18" charset="0"/>
              </a:rPr>
              <a:t> </a:t>
            </a:r>
            <a:r>
              <a:rPr lang="hu-HU" sz="1600" dirty="0" err="1">
                <a:latin typeface="Times New Roman" pitchFamily="18" charset="0"/>
                <a:cs typeface="Times New Roman" pitchFamily="18" charset="0"/>
              </a:rPr>
              <a:t>of</a:t>
            </a:r>
            <a:r>
              <a:rPr lang="hu-HU" sz="1600" dirty="0">
                <a:latin typeface="Times New Roman" pitchFamily="18" charset="0"/>
                <a:cs typeface="Times New Roman" pitchFamily="18" charset="0"/>
              </a:rPr>
              <a:t> 2. I</a:t>
            </a:r>
            <a:r>
              <a:rPr lang="en-US" sz="1600" dirty="0">
                <a:latin typeface="Times New Roman" pitchFamily="18" charset="0"/>
                <a:cs typeface="Times New Roman" pitchFamily="18" charset="0"/>
              </a:rPr>
              <a:t>n 2016, the most that </a:t>
            </a:r>
            <a:r>
              <a:rPr lang="hu-HU" sz="1600" dirty="0">
                <a:latin typeface="Times New Roman" pitchFamily="18" charset="0"/>
                <a:cs typeface="Times New Roman" pitchFamily="18" charset="0"/>
              </a:rPr>
              <a:t> </a:t>
            </a:r>
            <a:r>
              <a:rPr lang="en-US" sz="1600" dirty="0">
                <a:latin typeface="Times New Roman" pitchFamily="18" charset="0"/>
                <a:cs typeface="Times New Roman" pitchFamily="18" charset="0"/>
              </a:rPr>
              <a:t>could be paid out was HUF 155,400</a:t>
            </a:r>
            <a:r>
              <a:rPr lang="hu-HU" sz="1600" dirty="0">
                <a:latin typeface="Times New Roman" pitchFamily="18" charset="0"/>
                <a:cs typeface="Times New Roman" pitchFamily="18" charset="0"/>
              </a:rPr>
              <a:t> (EUR 510)</a:t>
            </a:r>
            <a:r>
              <a:rPr lang="en-US" sz="1600" dirty="0">
                <a:latin typeface="Times New Roman" pitchFamily="18" charset="0"/>
                <a:cs typeface="Times New Roman" pitchFamily="18" charset="0"/>
              </a:rPr>
              <a:t> gross,</a:t>
            </a:r>
            <a:r>
              <a:rPr lang="hu-HU" sz="1600" dirty="0">
                <a:latin typeface="Times New Roman" pitchFamily="18" charset="0"/>
                <a:cs typeface="Times New Roman" pitchFamily="18" charset="0"/>
              </a:rPr>
              <a:t> </a:t>
            </a:r>
            <a:r>
              <a:rPr lang="en-US" sz="1600" dirty="0">
                <a:latin typeface="Times New Roman" pitchFamily="18" charset="0"/>
                <a:cs typeface="Times New Roman" pitchFamily="18" charset="0"/>
              </a:rPr>
              <a:t>from which a 10% pension </a:t>
            </a:r>
            <a:r>
              <a:rPr lang="en-US" sz="1600" dirty="0" err="1">
                <a:latin typeface="Times New Roman" pitchFamily="18" charset="0"/>
                <a:cs typeface="Times New Roman" pitchFamily="18" charset="0"/>
              </a:rPr>
              <a:t>contributionand</a:t>
            </a:r>
            <a:r>
              <a:rPr lang="en-US" sz="1600" dirty="0">
                <a:latin typeface="Times New Roman" pitchFamily="18" charset="0"/>
                <a:cs typeface="Times New Roman" pitchFamily="18" charset="0"/>
              </a:rPr>
              <a:t> personal income tax were deducted. In 2016, 91,600 parents claimed it each month</a:t>
            </a:r>
            <a:r>
              <a:rPr lang="hu-HU" sz="1600" dirty="0">
                <a:latin typeface="Times New Roman" pitchFamily="18" charset="0"/>
                <a:cs typeface="Times New Roman" pitchFamily="18" charset="0"/>
              </a:rPr>
              <a:t>.</a:t>
            </a:r>
            <a:br>
              <a:rPr lang="hu-HU" sz="1600" dirty="0">
                <a:latin typeface="Times New Roman" pitchFamily="18" charset="0"/>
                <a:cs typeface="Times New Roman" pitchFamily="18" charset="0"/>
              </a:rPr>
            </a:br>
            <a:r>
              <a:rPr lang="hu-HU" sz="1600" dirty="0" err="1">
                <a:latin typeface="Times New Roman" pitchFamily="18" charset="0"/>
                <a:cs typeface="Times New Roman" pitchFamily="18" charset="0"/>
              </a:rPr>
              <a:t>Fathers</a:t>
            </a:r>
            <a:r>
              <a:rPr lang="hu-HU" sz="1600" dirty="0">
                <a:latin typeface="Times New Roman" pitchFamily="18" charset="0"/>
                <a:cs typeface="Times New Roman" pitchFamily="18" charset="0"/>
              </a:rPr>
              <a:t> </a:t>
            </a:r>
            <a:r>
              <a:rPr lang="hu-HU" sz="1600" dirty="0" err="1">
                <a:latin typeface="Times New Roman" pitchFamily="18" charset="0"/>
                <a:cs typeface="Times New Roman" pitchFamily="18" charset="0"/>
              </a:rPr>
              <a:t>can</a:t>
            </a:r>
            <a:r>
              <a:rPr lang="hu-HU" sz="1600" dirty="0">
                <a:latin typeface="Times New Roman" pitchFamily="18" charset="0"/>
                <a:cs typeface="Times New Roman" pitchFamily="18" charset="0"/>
              </a:rPr>
              <a:t> </a:t>
            </a:r>
            <a:r>
              <a:rPr lang="hu-HU" sz="1600" dirty="0" err="1">
                <a:latin typeface="Times New Roman" pitchFamily="18" charset="0"/>
                <a:cs typeface="Times New Roman" pitchFamily="18" charset="0"/>
              </a:rPr>
              <a:t>apply</a:t>
            </a:r>
            <a:r>
              <a:rPr lang="hu-HU" sz="1600" dirty="0">
                <a:latin typeface="Times New Roman" pitchFamily="18" charset="0"/>
                <a:cs typeface="Times New Roman" pitchFamily="18" charset="0"/>
              </a:rPr>
              <a:t> </a:t>
            </a:r>
            <a:r>
              <a:rPr lang="hu-HU" sz="1600" dirty="0" err="1">
                <a:latin typeface="Times New Roman" pitchFamily="18" charset="0"/>
                <a:cs typeface="Times New Roman" pitchFamily="18" charset="0"/>
              </a:rPr>
              <a:t>for</a:t>
            </a:r>
            <a:r>
              <a:rPr lang="hu-HU" sz="1600" dirty="0">
                <a:latin typeface="Times New Roman" pitchFamily="18" charset="0"/>
                <a:cs typeface="Times New Roman" pitchFamily="18" charset="0"/>
              </a:rPr>
              <a:t> </a:t>
            </a:r>
            <a:r>
              <a:rPr lang="hu-HU" sz="1600" dirty="0" err="1">
                <a:latin typeface="Times New Roman" pitchFamily="18" charset="0"/>
                <a:cs typeface="Times New Roman" pitchFamily="18" charset="0"/>
              </a:rPr>
              <a:t>this</a:t>
            </a:r>
            <a:r>
              <a:rPr lang="hu-HU" sz="1600" dirty="0">
                <a:latin typeface="Times New Roman" pitchFamily="18" charset="0"/>
                <a:cs typeface="Times New Roman" pitchFamily="18" charset="0"/>
              </a:rPr>
              <a:t> </a:t>
            </a:r>
            <a:r>
              <a:rPr lang="hu-HU" sz="1600" dirty="0" err="1">
                <a:latin typeface="Times New Roman" pitchFamily="18" charset="0"/>
                <a:cs typeface="Times New Roman" pitchFamily="18" charset="0"/>
              </a:rPr>
              <a:t>measure</a:t>
            </a:r>
            <a:r>
              <a:rPr lang="hu-HU" sz="1600" dirty="0">
                <a:latin typeface="Times New Roman" pitchFamily="18" charset="0"/>
                <a:cs typeface="Times New Roman" pitchFamily="18" charset="0"/>
              </a:rPr>
              <a:t>! (2016: 2200 </a:t>
            </a:r>
            <a:r>
              <a:rPr lang="hu-HU" sz="1600" dirty="0" err="1">
                <a:latin typeface="Times New Roman" pitchFamily="18" charset="0"/>
                <a:cs typeface="Times New Roman" pitchFamily="18" charset="0"/>
              </a:rPr>
              <a:t>fathers</a:t>
            </a:r>
            <a:r>
              <a:rPr lang="hu-HU" sz="1600" dirty="0">
                <a:latin typeface="Times New Roman" pitchFamily="18" charset="0"/>
                <a:cs typeface="Times New Roman" pitchFamily="18" charset="0"/>
              </a:rPr>
              <a:t> </a:t>
            </a:r>
            <a:r>
              <a:rPr lang="hu-HU" sz="1600" dirty="0" err="1">
                <a:latin typeface="Times New Roman" pitchFamily="18" charset="0"/>
                <a:cs typeface="Times New Roman" pitchFamily="18" charset="0"/>
              </a:rPr>
              <a:t>applied</a:t>
            </a:r>
            <a:r>
              <a:rPr lang="hu-HU" sz="1600" dirty="0">
                <a:latin typeface="Times New Roman" pitchFamily="18" charset="0"/>
                <a:cs typeface="Times New Roman" pitchFamily="18" charset="0"/>
              </a:rPr>
              <a:t>)</a:t>
            </a:r>
            <a:br>
              <a:rPr lang="hu-HU" sz="1600" dirty="0">
                <a:latin typeface="Times New Roman" pitchFamily="18" charset="0"/>
                <a:cs typeface="Times New Roman" pitchFamily="18" charset="0"/>
              </a:rPr>
            </a:br>
            <a:br>
              <a:rPr lang="hu-HU" sz="1600" dirty="0">
                <a:latin typeface="Times New Roman" pitchFamily="18" charset="0"/>
                <a:cs typeface="Times New Roman" pitchFamily="18" charset="0"/>
              </a:rPr>
            </a:br>
            <a:endParaRPr lang="en-US" sz="1600" b="1" dirty="0">
              <a:latin typeface="Times New Roman" pitchFamily="18" charset="0"/>
              <a:cs typeface="Times New Roman" pitchFamily="18" charset="0"/>
            </a:endParaRPr>
          </a:p>
        </p:txBody>
      </p:sp>
      <p:sp>
        <p:nvSpPr>
          <p:cNvPr id="7" name="Cím 5"/>
          <p:cNvSpPr txBox="1">
            <a:spLocks/>
          </p:cNvSpPr>
          <p:nvPr/>
        </p:nvSpPr>
        <p:spPr>
          <a:xfrm>
            <a:off x="2895600" y="463967"/>
            <a:ext cx="5562600" cy="83982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hu-HU" sz="2800" dirty="0">
                <a:latin typeface="Times New Roman" pitchFamily="18" charset="0"/>
                <a:cs typeface="Times New Roman" pitchFamily="18" charset="0"/>
              </a:rPr>
              <a:t>Most important </a:t>
            </a:r>
            <a:r>
              <a:rPr lang="hu-HU" sz="2800" dirty="0" err="1">
                <a:latin typeface="Times New Roman" pitchFamily="18" charset="0"/>
                <a:cs typeface="Times New Roman" pitchFamily="18" charset="0"/>
              </a:rPr>
              <a:t>family</a:t>
            </a:r>
            <a:r>
              <a:rPr lang="hu-HU" sz="2800" dirty="0">
                <a:latin typeface="Times New Roman" pitchFamily="18" charset="0"/>
                <a:cs typeface="Times New Roman" pitchFamily="18" charset="0"/>
              </a:rPr>
              <a:t> </a:t>
            </a:r>
            <a:r>
              <a:rPr lang="hu-HU" sz="2800" dirty="0" err="1">
                <a:latin typeface="Times New Roman" pitchFamily="18" charset="0"/>
                <a:cs typeface="Times New Roman" pitchFamily="18" charset="0"/>
              </a:rPr>
              <a:t>support</a:t>
            </a:r>
            <a:r>
              <a:rPr lang="hu-HU" sz="2800" dirty="0">
                <a:latin typeface="Times New Roman" pitchFamily="18" charset="0"/>
                <a:cs typeface="Times New Roman" pitchFamily="18" charset="0"/>
              </a:rPr>
              <a:t> </a:t>
            </a:r>
            <a:r>
              <a:rPr lang="hu-HU" sz="2800" dirty="0" err="1">
                <a:latin typeface="Times New Roman" pitchFamily="18" charset="0"/>
                <a:cs typeface="Times New Roman" pitchFamily="18" charset="0"/>
              </a:rPr>
              <a:t>measures</a:t>
            </a:r>
            <a:r>
              <a:rPr lang="hu-HU" sz="2800" dirty="0">
                <a:latin typeface="Times New Roman" pitchFamily="18" charset="0"/>
                <a:cs typeface="Times New Roman" pitchFamily="18" charset="0"/>
              </a:rPr>
              <a:t> (1/3)</a:t>
            </a:r>
            <a:endParaRPr lang="hu-HU" sz="2700" dirty="0">
              <a:solidFill>
                <a:srgbClr val="414141"/>
              </a:solidFill>
              <a:latin typeface="Times New Roman" panose="02020603050405020304" pitchFamily="18" charset="0"/>
              <a:cs typeface="Times New Roman" panose="02020603050405020304" pitchFamily="18" charset="0"/>
            </a:endParaRPr>
          </a:p>
        </p:txBody>
      </p:sp>
      <p:sp>
        <p:nvSpPr>
          <p:cNvPr id="3" name="AutoShape 4" descr="Pázmány Esztergom - About | Facebook"/>
          <p:cNvSpPr>
            <a:spLocks noChangeAspect="1" noChangeArrowheads="1"/>
          </p:cNvSpPr>
          <p:nvPr/>
        </p:nvSpPr>
        <p:spPr bwMode="auto">
          <a:xfrm>
            <a:off x="-21904830" y="18594"/>
            <a:ext cx="308120" cy="3081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9" name="AutoShape 8" descr="Pázmány Esztergom - About | Facebook"/>
          <p:cNvSpPr>
            <a:spLocks noChangeAspect="1" noChangeArrowheads="1"/>
          </p:cNvSpPr>
          <p:nvPr/>
        </p:nvSpPr>
        <p:spPr bwMode="auto">
          <a:xfrm>
            <a:off x="52480" y="-136445"/>
            <a:ext cx="2880469" cy="288047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pic>
        <p:nvPicPr>
          <p:cNvPr id="2058" name="Picture 10" descr="https://www.eufa.org/images/unis/HUN/HU_Logo.jpg"/>
          <p:cNvPicPr>
            <a:picLocks noChangeAspect="1" noChangeArrowheads="1"/>
          </p:cNvPicPr>
          <p:nvPr/>
        </p:nvPicPr>
        <p:blipFill rotWithShape="1">
          <a:blip r:embed="rId3">
            <a:extLst>
              <a:ext uri="{28A0092B-C50C-407E-A947-70E740481C1C}">
                <a14:useLocalDpi xmlns:a14="http://schemas.microsoft.com/office/drawing/2010/main" val="0"/>
              </a:ext>
            </a:extLst>
          </a:blip>
          <a:srcRect l="36742" t="2374" r="34458" b="27148"/>
          <a:stretch/>
        </p:blipFill>
        <p:spPr bwMode="auto">
          <a:xfrm>
            <a:off x="118110" y="172654"/>
            <a:ext cx="1645920" cy="2262280"/>
          </a:xfrm>
          <a:prstGeom prst="rect">
            <a:avLst/>
          </a:prstGeom>
          <a:noFill/>
          <a:extLst>
            <a:ext uri="{909E8E84-426E-40DD-AFC4-6F175D3DCCD1}">
              <a14:hiddenFill xmlns:a14="http://schemas.microsoft.com/office/drawing/2010/main">
                <a:solidFill>
                  <a:srgbClr val="FFFFFF"/>
                </a:solidFill>
              </a14:hiddenFill>
            </a:ext>
          </a:extLst>
        </p:spPr>
      </p:pic>
      <p:sp>
        <p:nvSpPr>
          <p:cNvPr id="11" name="Téglalap 10"/>
          <p:cNvSpPr/>
          <p:nvPr/>
        </p:nvSpPr>
        <p:spPr>
          <a:xfrm>
            <a:off x="0" y="5894581"/>
            <a:ext cx="1623060" cy="646331"/>
          </a:xfrm>
          <a:prstGeom prst="rect">
            <a:avLst/>
          </a:prstGeom>
          <a:solidFill>
            <a:schemeClr val="bg1"/>
          </a:solidFill>
        </p:spPr>
        <p:txBody>
          <a:bodyPr wrap="square">
            <a:spAutoFit/>
          </a:bodyPr>
          <a:lstStyle/>
          <a:p>
            <a:r>
              <a:rPr lang="hu-HU" sz="900" dirty="0">
                <a:solidFill>
                  <a:schemeClr val="bg1">
                    <a:lumMod val="65000"/>
                  </a:schemeClr>
                </a:solidFill>
                <a:latin typeface="Times New Roman" panose="02020603050405020304" pitchFamily="18" charset="0"/>
                <a:cs typeface="Times New Roman" panose="02020603050405020304" pitchFamily="18" charset="0"/>
              </a:rPr>
              <a:t>H-1088 Budapest, </a:t>
            </a:r>
          </a:p>
          <a:p>
            <a:r>
              <a:rPr lang="hu-HU" sz="900" dirty="0">
                <a:solidFill>
                  <a:schemeClr val="bg1">
                    <a:lumMod val="65000"/>
                  </a:schemeClr>
                </a:solidFill>
                <a:latin typeface="Times New Roman" panose="02020603050405020304" pitchFamily="18" charset="0"/>
                <a:cs typeface="Times New Roman" panose="02020603050405020304" pitchFamily="18" charset="0"/>
              </a:rPr>
              <a:t>Mikszáth Kálmán tér 1.</a:t>
            </a:r>
            <a:br>
              <a:rPr lang="hu-HU" sz="900" dirty="0">
                <a:solidFill>
                  <a:schemeClr val="bg1">
                    <a:lumMod val="65000"/>
                  </a:schemeClr>
                </a:solidFill>
                <a:latin typeface="Times New Roman" panose="02020603050405020304" pitchFamily="18" charset="0"/>
                <a:cs typeface="Times New Roman" panose="02020603050405020304" pitchFamily="18" charset="0"/>
              </a:rPr>
            </a:br>
            <a:r>
              <a:rPr lang="hu-HU" sz="900" dirty="0">
                <a:solidFill>
                  <a:schemeClr val="bg1">
                    <a:lumMod val="65000"/>
                  </a:schemeClr>
                </a:solidFill>
                <a:latin typeface="Times New Roman" panose="02020603050405020304" pitchFamily="18" charset="0"/>
                <a:cs typeface="Times New Roman" panose="02020603050405020304" pitchFamily="18" charset="0"/>
              </a:rPr>
              <a:t>https://btk.ppke.hu/en</a:t>
            </a:r>
            <a:br>
              <a:rPr lang="hu-HU" sz="900" dirty="0">
                <a:solidFill>
                  <a:schemeClr val="bg1">
                    <a:lumMod val="65000"/>
                  </a:schemeClr>
                </a:solidFill>
                <a:latin typeface="Times New Roman" panose="02020603050405020304" pitchFamily="18" charset="0"/>
                <a:cs typeface="Times New Roman" panose="02020603050405020304" pitchFamily="18" charset="0"/>
              </a:rPr>
            </a:br>
            <a:endParaRPr lang="hu-HU" sz="900" dirty="0">
              <a:solidFill>
                <a:schemeClr val="bg1">
                  <a:lumMod val="65000"/>
                </a:schemeClr>
              </a:solidFill>
            </a:endParaRPr>
          </a:p>
        </p:txBody>
      </p:sp>
    </p:spTree>
    <p:extLst>
      <p:ext uri="{BB962C8B-B14F-4D97-AF65-F5344CB8AC3E}">
        <p14:creationId xmlns:p14="http://schemas.microsoft.com/office/powerpoint/2010/main" val="2156531219"/>
      </p:ext>
    </p:extLst>
  </p:cSld>
  <p:clrMapOvr>
    <a:masterClrMapping/>
  </p:clrMapOvr>
</p:sld>
</file>

<file path=ppt/theme/theme1.xml><?xml version="1.0" encoding="utf-8"?>
<a:theme xmlns:a="http://schemas.openxmlformats.org/drawingml/2006/main" name="Office-téma">
  <a:themeElements>
    <a:clrScheme name="Office-té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éma">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é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um" ma:contentTypeID="0x0101004E4B74389234FA44873891C94EC405AF" ma:contentTypeVersion="12" ma:contentTypeDescription="Új dokumentum létrehozása." ma:contentTypeScope="" ma:versionID="4884d013011c722c362e17025f30b3e2">
  <xsd:schema xmlns:xsd="http://www.w3.org/2001/XMLSchema" xmlns:xs="http://www.w3.org/2001/XMLSchema" xmlns:p="http://schemas.microsoft.com/office/2006/metadata/properties" xmlns:ns2="944c81fc-515e-49ce-92b1-3051acd938d0" xmlns:ns3="9ed82305-1d4d-47d5-a32a-94f91afa0b4c" targetNamespace="http://schemas.microsoft.com/office/2006/metadata/properties" ma:root="true" ma:fieldsID="b222f0ca68c61e87d45be56f3154d778" ns2:_="" ns3:_="">
    <xsd:import namespace="944c81fc-515e-49ce-92b1-3051acd938d0"/>
    <xsd:import namespace="9ed82305-1d4d-47d5-a32a-94f91afa0b4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4c81fc-515e-49ce-92b1-3051acd938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ed82305-1d4d-47d5-a32a-94f91afa0b4c" elementFormDefault="qualified">
    <xsd:import namespace="http://schemas.microsoft.com/office/2006/documentManagement/types"/>
    <xsd:import namespace="http://schemas.microsoft.com/office/infopath/2007/PartnerControls"/>
    <xsd:element name="SharedWithUsers" ma:index="14" nillable="true" ma:displayName="Résztvevők"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Megosztva részletekkel"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artalomtípus"/>
        <xsd:element ref="dc:title" minOccurs="0" maxOccurs="1" ma:index="4" ma:displayName="Cí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10B05CD-21A1-48ED-A342-FD9DDC94BDB2}">
  <ds:schemaRefs>
    <ds:schemaRef ds:uri="http://www.w3.org/XML/1998/namespace"/>
    <ds:schemaRef ds:uri="http://schemas.microsoft.com/office/2006/metadata/properties"/>
    <ds:schemaRef ds:uri="http://purl.org/dc/terms/"/>
    <ds:schemaRef ds:uri="http://schemas.microsoft.com/office/2006/documentManagement/types"/>
    <ds:schemaRef ds:uri="http://purl.org/dc/dcmitype/"/>
    <ds:schemaRef ds:uri="944c81fc-515e-49ce-92b1-3051acd938d0"/>
    <ds:schemaRef ds:uri="9ed82305-1d4d-47d5-a32a-94f91afa0b4c"/>
    <ds:schemaRef ds:uri="http://schemas.microsoft.com/office/infopath/2007/PartnerControls"/>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3269DE72-F972-44C1-9E13-6B875352D4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4c81fc-515e-49ce-92b1-3051acd938d0"/>
    <ds:schemaRef ds:uri="9ed82305-1d4d-47d5-a32a-94f91afa0b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5A48C66-9F25-421C-AF4D-54A4B7A77DB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786</TotalTime>
  <Words>3377</Words>
  <Application>Microsoft Macintosh PowerPoint</Application>
  <PresentationFormat>Diavetítés a képernyőre (4:3 oldalarány)</PresentationFormat>
  <Paragraphs>212</Paragraphs>
  <Slides>27</Slides>
  <Notes>0</Notes>
  <HiddenSlides>0</HiddenSlides>
  <MMClips>0</MMClips>
  <ScaleCrop>false</ScaleCrop>
  <HeadingPairs>
    <vt:vector size="6" baseType="variant">
      <vt:variant>
        <vt:lpstr>Használt betűtípusok</vt:lpstr>
      </vt:variant>
      <vt:variant>
        <vt:i4>6</vt:i4>
      </vt:variant>
      <vt:variant>
        <vt:lpstr>Téma</vt:lpstr>
      </vt:variant>
      <vt:variant>
        <vt:i4>1</vt:i4>
      </vt:variant>
      <vt:variant>
        <vt:lpstr>Diacímek</vt:lpstr>
      </vt:variant>
      <vt:variant>
        <vt:i4>27</vt:i4>
      </vt:variant>
    </vt:vector>
  </HeadingPairs>
  <TitlesOfParts>
    <vt:vector size="34" baseType="lpstr">
      <vt:lpstr>Arial</vt:lpstr>
      <vt:lpstr>Calibri</vt:lpstr>
      <vt:lpstr>Calibri Light</vt:lpstr>
      <vt:lpstr>Symbol</vt:lpstr>
      <vt:lpstr>Times New Roman</vt:lpstr>
      <vt:lpstr>Wingdings</vt:lpstr>
      <vt:lpstr>Office-téma</vt:lpstr>
      <vt:lpstr>András Pári JD (assistant professor) Budapest, 26th October 2020  </vt:lpstr>
      <vt:lpstr>In recent years, the government’s attention  has been focused on the demographic situation in the country, and especially on the low fertility (Pro family, pronatalist policy).  Family policy (Act CCXI of 2011 on the Protection of families.): -  to improve the demographic situation,   - primarily through support for  women’s fertility plans and incentives  to have children.   The law lists a number of areas to be supported, and  according to the specialized literature, a  number of these areas do in fact support  fertility:  - the reconciliation of family life and employment;  - placement of children during  the day while parents are at work;  - support  for creating homes and housing;  - reduced  administrative burdens related to the use of  benefits and services.   Emphasis is placed on supporting marriage and family values, and on a family-friendly world-view.</vt:lpstr>
      <vt:lpstr>Expenditure exclusively on cash benefits for families, accounted for:  - 2.2% of GDP in 2017 (Eurostat; average: 2.3%);  - 3.5% of GDP in 2015 (OECD; average: 2.4%).  EU-27 spent just over EUR 300 billion on family/children benefits  Adding this to housing subsidies, subsidies through the tax system and other families (housing support, employers benefit etc.)  this ratio can reach up to 4.5% of GDP.    </vt:lpstr>
      <vt:lpstr>PowerPoint-bemutató</vt:lpstr>
      <vt:lpstr>PowerPoint-bemutató</vt:lpstr>
      <vt:lpstr>PowerPoint-bemutató</vt:lpstr>
      <vt:lpstr>PowerPoint-bemutató</vt:lpstr>
      <vt:lpstr>PowerPoint-bemutató</vt:lpstr>
      <vt:lpstr>Half of a dozen allowances within the family support system target families raising children below the age of three. The period after the birth of a child requires special forms of support.  The maternity leave available to employed mothers lasts 24 weeks.   (1) During this period, they can claim the baby care allowance (CSED) the average monthly gross amount of CSED transferred  in 2016 was HUF 153.000 (EUR 500) per person, and on average 27 thousand women received it each month.    (2) Child care allowance (GYED) is 70% of  previous income; until the child age of 2. In 2016, the most that  could be paid out was HUF 155,400 (EUR 510) gross, from which a 10% pension contributionand personal income tax were deducted. In 2016, 91,600 parents claimed it each month. Fathers can apply for this measure! (2016: 2200 fathers applied)  </vt:lpstr>
      <vt:lpstr>(3) Parents who either lack the insurance contribution record required to claim CSED or GYED or had no previous (pre-birth) income that could be taken into account when calculating these  allowances are entitled to  childcare allowance (GYES) from the birth of the child  until he or she turns three.  (4) Family allowance is a  guaranteed benefit that  comprises two allowances  covering childrearing and school support; it is provided monthly from the birth of the child until the   end of compulsory schooling (although it continues until the age of 20 if  the child remains in secondary education). The allowance increases with every child, and is also higher in the case of single parents.      </vt:lpstr>
      <vt:lpstr>(5) Family tax break The amount of personal income tax payable per month in 2017/2018 could be reduced by HUF 10,000 for one child, by HUF 17,500 per child for two children, and by a maximum HUF 33,000 per child for three or more children.  „Expenditure on families through the tax system grew between 2010 and 2018 from HUF 31.5 billion to HUF 355.6 billion”  (Source: CSBO 2017)  (6) The Family Housing Support Programme (CSOK) has been running since 2015. Background:  - increase fertility   - boosting construction industry  As well as married couples, cohabiting partners and single parents can apply for the CSOK allowance; however, they must already have the children. Only married couples can claim the allowance on the basis of a commitment to have children (and provided one of the partners is aged below 40).     </vt:lpstr>
      <vt:lpstr>„Taking stock of the most important allowances not based on social need, there has been a major growth in the weight of allowances tied to social security contributions (of around HUF 302 billion on the expenditure side), while the amount spent on support not related to employment has fallen by HUF 50.6 billion”. (Demographic Portait, 2018)</vt:lpstr>
      <vt:lpstr>(+1) Paid leave to care for a child under age 12 (50-60% of earnings, up to a ceiling )  Varies depending on the age of the child:  - under 1, unlimited;  - 12- 35 months, 84 days per child per year;  - 36-71 months (3-6 yrs), 42 days per year,  - 6-12 years, 14 days (family entitlement).  Single parents are entitled to a double period.  (Israel) Paid leave to care for a child under age 16 (Single parents: 16 days); child with malignant diseases under age 16 (Single parents 110 days)  (Norway) Paid leave to care for a child under age 12 (Single parent has the right to 20 and 30 days per year, respectively. Extendable if the child has a severe illness – 100% of earnings)</vt:lpstr>
      <vt:lpstr>4.3 million housing unit (Census, 2001)  - not inhabited house doubled since 1990 (8% of  total)  new social and housing problems - few house to rent - mainly family houses - 873 thousand housing estates (mainly in county seats) - condominium in poor conditions - growing state and banking roles - housing investments reached 5% of the GDP (2004: 9%!) - increasing  proportion of those wishing to change their housing situation (2003: 30%)     </vt:lpstr>
      <vt:lpstr>- Increasing housing prices above inflation -      Average price of a flat/house: 9.3 million HUF (2003) = 37.8 thousand EUR</vt:lpstr>
      <vt:lpstr>PowerPoint-bemutató</vt:lpstr>
      <vt:lpstr>PowerPoint-bemutató</vt:lpstr>
      <vt:lpstr>PowerPoint-bemutató</vt:lpstr>
      <vt:lpstr>PowerPoint-bemutató</vt:lpstr>
      <vt:lpstr>PowerPoint-bemutató</vt:lpstr>
      <vt:lpstr>In 2016 (HDRI) asked respondents to what extent, in their own judgment, various factors, including housing, play a role in deciding whether or not to have a child. Material, income decisions are very important!</vt:lpstr>
      <vt:lpstr>A majority of the population in each EU-27 Member State lived in owner-occupied dwellings in 2018, this share ranging from 51.4 % in Germany to 96.4 % in Romania; the EU-27 average was 70.0 %. (Hungary: 86%)</vt:lpstr>
      <vt:lpstr>PowerPoint-bemutató</vt:lpstr>
      <vt:lpstr>The ascending phase of the Hungarian housing market, lasting since 2014, had come to end.   The preferential VAT rate, announced by the Government, applicable in the brownfield zones may  support the market of new  homes, the positive  impacts of which are  likely to appear already  from 2022. On the whole,  we expect the completion  of new homes to decline  in 2020 and 2021 to  18,500 and 15,500 homes,  respectively, while the  decline may stop in 2022  and 16,000 new homes  may be completed.      Source: https://www.mnb.hu/letoltes/laka-spiaci-jelente-s-2020-ju-nius-en.pdf </vt:lpstr>
      <vt:lpstr> „Last year most European countries were still in the expansion phase of the housing market and credit cycle. In most European countries, along with the rise in prices, the portfolio of housing loans is growing on  annual terms. In terms  of the property market  and credit cycle,  Hungary stands out  among the countries  under review by  achieving a growth rate  of almost 10 per cent in  the housing loans and a  two-digit annual house  price dynamics in real  terms.” (Housing Market  Report, June 2020)</vt:lpstr>
      <vt:lpstr>1. Hungarian family policy is family friendly (GDP% benefits; family supports; pro-natalist view; housing subsidy)  2. Housing policy has 2 directions: demography and economy (CSOK has demographic effect)  3. Special supports for large families and single parent familes  4. COVID-19 created new situation – Results from Family Protection Action Plan’s measures are balancing the demographic situation </vt:lpstr>
      <vt:lpstr>  András Pári JD E-mail: pari.andras@btk.ppke.hu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Bemutatkozás</dc:title>
  <dc:creator>Erdélyi Péter</dc:creator>
  <cp:lastModifiedBy>Anna Nagy</cp:lastModifiedBy>
  <cp:revision>109</cp:revision>
  <dcterms:created xsi:type="dcterms:W3CDTF">2018-02-27T11:25:51Z</dcterms:created>
  <dcterms:modified xsi:type="dcterms:W3CDTF">2020-10-28T15:59:03Z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0x0101004E4B74389234FA44873891C94EC405AF</vt:lpwstr>
  </property>
</Properties>
</file>