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Roboto"/>
      <p:regular r:id="rId19"/>
      <p:bold r:id="rId20"/>
      <p:italic r:id="rId21"/>
      <p:boldItalic r:id="rId22"/>
    </p:embeddedFont>
    <p:embeddedFont>
      <p:font typeface="Lato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.fntdata"/><Relationship Id="rId22" Type="http://schemas.openxmlformats.org/officeDocument/2006/relationships/font" Target="fonts/Roboto-boldItalic.fntdata"/><Relationship Id="rId21" Type="http://schemas.openxmlformats.org/officeDocument/2006/relationships/font" Target="fonts/Roboto-italic.fntdata"/><Relationship Id="rId24" Type="http://schemas.openxmlformats.org/officeDocument/2006/relationships/font" Target="fonts/Lato-bold.fntdata"/><Relationship Id="rId23" Type="http://schemas.openxmlformats.org/officeDocument/2006/relationships/font" Target="fonts/Lat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Lato-boldItalic.fntdata"/><Relationship Id="rId25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Roboto-regular.fntdata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f5a554dbf_0_4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f5a554dbf_0_4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5897a8af72bd8279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5897a8af72bd8279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5897a8af72bd8279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5897a8af72bd8279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5897a8af72bd8279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5897a8af72bd8279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5897a8af72bd8279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5897a8af72bd8279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efa3715501cc975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efa3715501cc975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f5a554dbf_0_2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f5a554dbf_0_2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f5a554dbf_0_1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f5a554dbf_0_1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f5a554dbf_0_2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f5a554dbf_0_2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438e68e298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438e68e298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f5a554dbf_0_3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f5a554dbf_0_3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f5a554dbf_0_3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f5a554dbf_0_3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438e68e298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438e68e298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FEFE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0" r="0" t="60663"/>
          <a:stretch/>
        </p:blipFill>
        <p:spPr>
          <a:xfrm>
            <a:off x="0" y="2574324"/>
            <a:ext cx="9143999" cy="25692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0" y="0"/>
            <a:ext cx="9144000" cy="2572500"/>
          </a:xfrm>
          <a:prstGeom prst="rect">
            <a:avLst/>
          </a:prstGeom>
          <a:solidFill>
            <a:srgbClr val="C6DAF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 rot="-156123">
            <a:off x="2153842" y="1143655"/>
            <a:ext cx="4546388" cy="3211212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2306212" y="991287"/>
            <a:ext cx="4546500" cy="3211200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8" name="Google Shape;58;p13"/>
          <p:cNvGrpSpPr/>
          <p:nvPr/>
        </p:nvGrpSpPr>
        <p:grpSpPr>
          <a:xfrm rot="-468310">
            <a:off x="2195941" y="816811"/>
            <a:ext cx="4752129" cy="3509874"/>
            <a:chOff x="2163405" y="1008757"/>
            <a:chExt cx="4752300" cy="3510000"/>
          </a:xfrm>
        </p:grpSpPr>
        <p:sp>
          <p:nvSpPr>
            <p:cNvPr id="59" name="Google Shape;59;p13"/>
            <p:cNvSpPr/>
            <p:nvPr/>
          </p:nvSpPr>
          <p:spPr>
            <a:xfrm rot="231561">
              <a:off x="2266400" y="1158111"/>
              <a:ext cx="4546310" cy="3211293"/>
            </a:xfrm>
            <a:prstGeom prst="roundRect">
              <a:avLst>
                <a:gd fmla="val 0" name="adj"/>
              </a:avLst>
            </a:prstGeom>
            <a:solidFill>
              <a:srgbClr val="FFFFFF"/>
            </a:solidFill>
            <a:ln>
              <a:noFill/>
            </a:ln>
            <a:effectLst>
              <a:outerShdw blurRad="228600" rotWithShape="0" algn="tl" dir="5400000" dist="50800">
                <a:srgbClr val="000000">
                  <a:alpha val="549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3"/>
            <p:cNvSpPr txBox="1"/>
            <p:nvPr/>
          </p:nvSpPr>
          <p:spPr>
            <a:xfrm rot="243118">
              <a:off x="2602427" y="1569533"/>
              <a:ext cx="3893232" cy="22502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>
                  <a:solidFill>
                    <a:srgbClr val="434343"/>
                  </a:solidFill>
                  <a:latin typeface="Lato"/>
                  <a:ea typeface="Lato"/>
                  <a:cs typeface="Lato"/>
                  <a:sym typeface="Lato"/>
                </a:rPr>
                <a:t>The transformative power of digitalization in schools: where to draw the line?</a:t>
              </a:r>
              <a:endParaRPr sz="30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FEFEF"/>
        </a:solid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2"/>
          <p:cNvSpPr/>
          <p:nvPr/>
        </p:nvSpPr>
        <p:spPr>
          <a:xfrm>
            <a:off x="0" y="0"/>
            <a:ext cx="9479100" cy="2569200"/>
          </a:xfrm>
          <a:prstGeom prst="rect">
            <a:avLst/>
          </a:prstGeom>
          <a:solidFill>
            <a:srgbClr val="B7E1C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71" name="Google Shape;171;p22"/>
          <p:cNvPicPr preferRelativeResize="0"/>
          <p:nvPr/>
        </p:nvPicPr>
        <p:blipFill rotWithShape="1">
          <a:blip r:embed="rId3">
            <a:alphaModFix/>
          </a:blip>
          <a:srcRect b="0" l="0" r="0" t="60663"/>
          <a:stretch/>
        </p:blipFill>
        <p:spPr>
          <a:xfrm>
            <a:off x="0" y="2574324"/>
            <a:ext cx="9143999" cy="256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22"/>
          <p:cNvPicPr preferRelativeResize="0"/>
          <p:nvPr/>
        </p:nvPicPr>
        <p:blipFill rotWithShape="1">
          <a:blip r:embed="rId3">
            <a:alphaModFix/>
          </a:blip>
          <a:srcRect b="0" l="0" r="0" t="60663"/>
          <a:stretch/>
        </p:blipFill>
        <p:spPr>
          <a:xfrm>
            <a:off x="0" y="2574324"/>
            <a:ext cx="9143999" cy="256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22"/>
          <p:cNvSpPr/>
          <p:nvPr/>
        </p:nvSpPr>
        <p:spPr>
          <a:xfrm rot="-156123">
            <a:off x="2153842" y="1143655"/>
            <a:ext cx="4546388" cy="3211212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22"/>
          <p:cNvSpPr/>
          <p:nvPr/>
        </p:nvSpPr>
        <p:spPr>
          <a:xfrm>
            <a:off x="2298762" y="807187"/>
            <a:ext cx="4546500" cy="3211200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22"/>
          <p:cNvSpPr txBox="1"/>
          <p:nvPr/>
        </p:nvSpPr>
        <p:spPr>
          <a:xfrm rot="-307707">
            <a:off x="2826814" y="1196727"/>
            <a:ext cx="3490373" cy="68944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New ways to fight disabilities</a:t>
            </a:r>
            <a:endParaRPr sz="3000">
              <a:solidFill>
                <a:srgbClr val="43434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6" name="Google Shape;176;p22"/>
          <p:cNvSpPr txBox="1"/>
          <p:nvPr/>
        </p:nvSpPr>
        <p:spPr>
          <a:xfrm rot="-181560">
            <a:off x="2722087" y="1889063"/>
            <a:ext cx="4034926" cy="198156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999999"/>
                </a:solidFill>
                <a:latin typeface="Lato"/>
                <a:ea typeface="Lato"/>
                <a:cs typeface="Lato"/>
                <a:sym typeface="Lato"/>
              </a:rPr>
              <a:t>What works with “healthy” kids works even better for children with disabilities. Text to speech, speech to text, programming wheelchair and TONS of other things.</a:t>
            </a:r>
            <a:endParaRPr sz="1200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FEFEF"/>
        </a:solidFill>
      </p:bgPr>
    </p:bg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3"/>
          <p:cNvSpPr txBox="1"/>
          <p:nvPr/>
        </p:nvSpPr>
        <p:spPr>
          <a:xfrm>
            <a:off x="3827050" y="1585625"/>
            <a:ext cx="2818800" cy="3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82" name="Google Shape;182;p23"/>
          <p:cNvPicPr preferRelativeResize="0"/>
          <p:nvPr/>
        </p:nvPicPr>
        <p:blipFill rotWithShape="1">
          <a:blip r:embed="rId3">
            <a:alphaModFix/>
          </a:blip>
          <a:srcRect b="0" l="0" r="0" t="60663"/>
          <a:stretch/>
        </p:blipFill>
        <p:spPr>
          <a:xfrm>
            <a:off x="0" y="2574324"/>
            <a:ext cx="9143999" cy="256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23"/>
          <p:cNvSpPr/>
          <p:nvPr/>
        </p:nvSpPr>
        <p:spPr>
          <a:xfrm>
            <a:off x="0" y="0"/>
            <a:ext cx="9144000" cy="2569200"/>
          </a:xfrm>
          <a:prstGeom prst="rect">
            <a:avLst/>
          </a:prstGeom>
          <a:solidFill>
            <a:srgbClr val="F4C7C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23"/>
          <p:cNvSpPr txBox="1"/>
          <p:nvPr/>
        </p:nvSpPr>
        <p:spPr>
          <a:xfrm>
            <a:off x="3827050" y="1585625"/>
            <a:ext cx="2818800" cy="3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85" name="Google Shape;185;p23"/>
          <p:cNvPicPr preferRelativeResize="0"/>
          <p:nvPr/>
        </p:nvPicPr>
        <p:blipFill rotWithShape="1">
          <a:blip r:embed="rId3">
            <a:alphaModFix/>
          </a:blip>
          <a:srcRect b="0" l="0" r="0" t="60663"/>
          <a:stretch/>
        </p:blipFill>
        <p:spPr>
          <a:xfrm>
            <a:off x="0" y="2574324"/>
            <a:ext cx="9143999" cy="256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23"/>
          <p:cNvSpPr/>
          <p:nvPr/>
        </p:nvSpPr>
        <p:spPr>
          <a:xfrm rot="-156123">
            <a:off x="2153842" y="1143655"/>
            <a:ext cx="4546388" cy="3211212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23"/>
          <p:cNvSpPr/>
          <p:nvPr/>
        </p:nvSpPr>
        <p:spPr>
          <a:xfrm>
            <a:off x="2306212" y="991287"/>
            <a:ext cx="4546500" cy="3211200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23"/>
          <p:cNvSpPr/>
          <p:nvPr/>
        </p:nvSpPr>
        <p:spPr>
          <a:xfrm rot="-236797">
            <a:off x="2298923" y="966127"/>
            <a:ext cx="4546181" cy="3211300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89" name="Google Shape;189;p23"/>
          <p:cNvGrpSpPr/>
          <p:nvPr/>
        </p:nvGrpSpPr>
        <p:grpSpPr>
          <a:xfrm rot="-468310">
            <a:off x="2195941" y="816811"/>
            <a:ext cx="4752129" cy="3509874"/>
            <a:chOff x="2163405" y="1008757"/>
            <a:chExt cx="4752300" cy="3510000"/>
          </a:xfrm>
        </p:grpSpPr>
        <p:sp>
          <p:nvSpPr>
            <p:cNvPr id="190" name="Google Shape;190;p23"/>
            <p:cNvSpPr/>
            <p:nvPr/>
          </p:nvSpPr>
          <p:spPr>
            <a:xfrm rot="231561">
              <a:off x="2266400" y="1158111"/>
              <a:ext cx="4546310" cy="3211293"/>
            </a:xfrm>
            <a:prstGeom prst="roundRect">
              <a:avLst>
                <a:gd fmla="val 0" name="adj"/>
              </a:avLst>
            </a:prstGeom>
            <a:solidFill>
              <a:srgbClr val="FFFFFF"/>
            </a:solidFill>
            <a:ln>
              <a:noFill/>
            </a:ln>
            <a:effectLst>
              <a:outerShdw blurRad="228600" rotWithShape="0" algn="tl" dir="5400000" dist="50800">
                <a:srgbClr val="000000">
                  <a:alpha val="549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Google Shape;191;p23"/>
            <p:cNvSpPr txBox="1"/>
            <p:nvPr/>
          </p:nvSpPr>
          <p:spPr>
            <a:xfrm rot="243107">
              <a:off x="2524662" y="1306027"/>
              <a:ext cx="3872178" cy="27193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>
                  <a:solidFill>
                    <a:srgbClr val="434343"/>
                  </a:solidFill>
                  <a:latin typeface="Lato"/>
                  <a:ea typeface="Lato"/>
                  <a:cs typeface="Lato"/>
                  <a:sym typeface="Lato"/>
                </a:rPr>
                <a:t>To sum up :</a:t>
              </a:r>
              <a:endParaRPr sz="30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>
                  <a:solidFill>
                    <a:srgbClr val="434343"/>
                  </a:solidFill>
                  <a:latin typeface="Lato"/>
                  <a:ea typeface="Lato"/>
                  <a:cs typeface="Lato"/>
                  <a:sym typeface="Lato"/>
                </a:rPr>
                <a:t>A wonderful tool, but as every tool, at first children need to be helped to use it correctly ...</a:t>
              </a:r>
              <a:endParaRPr sz="30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FEFEF"/>
        </a:solidFill>
      </p:bgPr>
    </p:bg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Google Shape;196;p24"/>
          <p:cNvPicPr preferRelativeResize="0"/>
          <p:nvPr/>
        </p:nvPicPr>
        <p:blipFill rotWithShape="1">
          <a:blip r:embed="rId3">
            <a:alphaModFix/>
          </a:blip>
          <a:srcRect b="0" l="0" r="0" t="60663"/>
          <a:stretch/>
        </p:blipFill>
        <p:spPr>
          <a:xfrm>
            <a:off x="0" y="2574324"/>
            <a:ext cx="9143999" cy="256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24"/>
          <p:cNvSpPr/>
          <p:nvPr/>
        </p:nvSpPr>
        <p:spPr>
          <a:xfrm>
            <a:off x="0" y="0"/>
            <a:ext cx="9144000" cy="2569200"/>
          </a:xfrm>
          <a:prstGeom prst="rect">
            <a:avLst/>
          </a:prstGeom>
          <a:solidFill>
            <a:srgbClr val="FADA8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24"/>
          <p:cNvSpPr txBox="1"/>
          <p:nvPr/>
        </p:nvSpPr>
        <p:spPr>
          <a:xfrm>
            <a:off x="3827050" y="1585625"/>
            <a:ext cx="2818800" cy="3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99" name="Google Shape;199;p24"/>
          <p:cNvPicPr preferRelativeResize="0"/>
          <p:nvPr/>
        </p:nvPicPr>
        <p:blipFill rotWithShape="1">
          <a:blip r:embed="rId3">
            <a:alphaModFix/>
          </a:blip>
          <a:srcRect b="0" l="0" r="0" t="60663"/>
          <a:stretch/>
        </p:blipFill>
        <p:spPr>
          <a:xfrm>
            <a:off x="0" y="2574324"/>
            <a:ext cx="9143999" cy="2569200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p24"/>
          <p:cNvSpPr/>
          <p:nvPr/>
        </p:nvSpPr>
        <p:spPr>
          <a:xfrm rot="-156123">
            <a:off x="2153842" y="1143655"/>
            <a:ext cx="4546388" cy="3211212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24"/>
          <p:cNvSpPr/>
          <p:nvPr/>
        </p:nvSpPr>
        <p:spPr>
          <a:xfrm>
            <a:off x="2306212" y="991287"/>
            <a:ext cx="4546500" cy="3211200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02" name="Google Shape;202;p24"/>
          <p:cNvGrpSpPr/>
          <p:nvPr/>
        </p:nvGrpSpPr>
        <p:grpSpPr>
          <a:xfrm rot="-468310">
            <a:off x="2195941" y="816811"/>
            <a:ext cx="4752129" cy="3509874"/>
            <a:chOff x="2163405" y="1008757"/>
            <a:chExt cx="4752300" cy="3510000"/>
          </a:xfrm>
        </p:grpSpPr>
        <p:sp>
          <p:nvSpPr>
            <p:cNvPr id="203" name="Google Shape;203;p24"/>
            <p:cNvSpPr/>
            <p:nvPr/>
          </p:nvSpPr>
          <p:spPr>
            <a:xfrm rot="231561">
              <a:off x="2266400" y="1158111"/>
              <a:ext cx="4546310" cy="3211293"/>
            </a:xfrm>
            <a:prstGeom prst="roundRect">
              <a:avLst>
                <a:gd fmla="val 0" name="adj"/>
              </a:avLst>
            </a:prstGeom>
            <a:solidFill>
              <a:srgbClr val="FFFFFF"/>
            </a:solidFill>
            <a:ln>
              <a:noFill/>
            </a:ln>
            <a:effectLst>
              <a:outerShdw blurRad="228600" rotWithShape="0" algn="tl" dir="5400000" dist="50800">
                <a:srgbClr val="000000">
                  <a:alpha val="549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24"/>
            <p:cNvSpPr txBox="1"/>
            <p:nvPr/>
          </p:nvSpPr>
          <p:spPr>
            <a:xfrm rot="243107">
              <a:off x="2524662" y="1306027"/>
              <a:ext cx="3872178" cy="27193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>
                  <a:solidFill>
                    <a:srgbClr val="434343"/>
                  </a:solidFill>
                  <a:latin typeface="Lato"/>
                  <a:ea typeface="Lato"/>
                  <a:cs typeface="Lato"/>
                  <a:sym typeface="Lato"/>
                </a:rPr>
                <a:t>In order to</a:t>
              </a:r>
              <a:r>
                <a:rPr lang="en" sz="3000">
                  <a:solidFill>
                    <a:srgbClr val="434343"/>
                  </a:solidFill>
                  <a:latin typeface="Lato"/>
                  <a:ea typeface="Lato"/>
                  <a:cs typeface="Lato"/>
                  <a:sym typeface="Lato"/>
                </a:rPr>
                <a:t> </a:t>
              </a:r>
              <a:r>
                <a:rPr lang="en" sz="3000">
                  <a:solidFill>
                    <a:srgbClr val="434343"/>
                  </a:solidFill>
                  <a:latin typeface="Lato"/>
                  <a:ea typeface="Lato"/>
                  <a:cs typeface="Lato"/>
                  <a:sym typeface="Lato"/>
                </a:rPr>
                <a:t>learn to use them correctly and autonomously by  themselves later …</a:t>
              </a:r>
              <a:endParaRPr sz="30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FEFEF"/>
        </a:solidFill>
      </p:bgPr>
    </p:bg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" name="Google Shape;209;p25"/>
          <p:cNvPicPr preferRelativeResize="0"/>
          <p:nvPr/>
        </p:nvPicPr>
        <p:blipFill rotWithShape="1">
          <a:blip r:embed="rId3">
            <a:alphaModFix/>
          </a:blip>
          <a:srcRect b="0" l="0" r="0" t="60663"/>
          <a:stretch/>
        </p:blipFill>
        <p:spPr>
          <a:xfrm>
            <a:off x="0" y="2574324"/>
            <a:ext cx="9143999" cy="2569200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Google Shape;210;p25"/>
          <p:cNvSpPr/>
          <p:nvPr/>
        </p:nvSpPr>
        <p:spPr>
          <a:xfrm>
            <a:off x="0" y="0"/>
            <a:ext cx="9144000" cy="2569200"/>
          </a:xfrm>
          <a:prstGeom prst="rect">
            <a:avLst/>
          </a:prstGeom>
          <a:solidFill>
            <a:srgbClr val="FADA8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25"/>
          <p:cNvSpPr txBox="1"/>
          <p:nvPr/>
        </p:nvSpPr>
        <p:spPr>
          <a:xfrm>
            <a:off x="3827050" y="1585625"/>
            <a:ext cx="2818800" cy="3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12" name="Google Shape;212;p25"/>
          <p:cNvPicPr preferRelativeResize="0"/>
          <p:nvPr/>
        </p:nvPicPr>
        <p:blipFill rotWithShape="1">
          <a:blip r:embed="rId3">
            <a:alphaModFix/>
          </a:blip>
          <a:srcRect b="0" l="0" r="0" t="60663"/>
          <a:stretch/>
        </p:blipFill>
        <p:spPr>
          <a:xfrm>
            <a:off x="0" y="2574324"/>
            <a:ext cx="9143999" cy="2569200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25"/>
          <p:cNvSpPr/>
          <p:nvPr/>
        </p:nvSpPr>
        <p:spPr>
          <a:xfrm rot="-156123">
            <a:off x="2153842" y="1143655"/>
            <a:ext cx="4546388" cy="3211212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25"/>
          <p:cNvSpPr/>
          <p:nvPr/>
        </p:nvSpPr>
        <p:spPr>
          <a:xfrm>
            <a:off x="2306212" y="991287"/>
            <a:ext cx="4546500" cy="3211200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15" name="Google Shape;215;p25"/>
          <p:cNvGrpSpPr/>
          <p:nvPr/>
        </p:nvGrpSpPr>
        <p:grpSpPr>
          <a:xfrm rot="-468310">
            <a:off x="2195941" y="816811"/>
            <a:ext cx="4752129" cy="3509874"/>
            <a:chOff x="2163405" y="1008757"/>
            <a:chExt cx="4752300" cy="3510000"/>
          </a:xfrm>
        </p:grpSpPr>
        <p:sp>
          <p:nvSpPr>
            <p:cNvPr id="216" name="Google Shape;216;p25"/>
            <p:cNvSpPr/>
            <p:nvPr/>
          </p:nvSpPr>
          <p:spPr>
            <a:xfrm rot="231561">
              <a:off x="2266400" y="1158111"/>
              <a:ext cx="4546310" cy="3211293"/>
            </a:xfrm>
            <a:prstGeom prst="roundRect">
              <a:avLst>
                <a:gd fmla="val 0" name="adj"/>
              </a:avLst>
            </a:prstGeom>
            <a:solidFill>
              <a:srgbClr val="FFFFFF"/>
            </a:solidFill>
            <a:ln>
              <a:noFill/>
            </a:ln>
            <a:effectLst>
              <a:outerShdw blurRad="228600" rotWithShape="0" algn="tl" dir="5400000" dist="50800">
                <a:srgbClr val="000000">
                  <a:alpha val="549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Google Shape;217;p25"/>
            <p:cNvSpPr txBox="1"/>
            <p:nvPr/>
          </p:nvSpPr>
          <p:spPr>
            <a:xfrm rot="243107">
              <a:off x="2524662" y="1306027"/>
              <a:ext cx="3872178" cy="27193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>
                  <a:solidFill>
                    <a:srgbClr val="434343"/>
                  </a:solidFill>
                  <a:latin typeface="Lato"/>
                  <a:ea typeface="Lato"/>
                  <a:cs typeface="Lato"/>
                  <a:sym typeface="Lato"/>
                </a:rPr>
                <a:t>Thank you for your attention !!! :)</a:t>
              </a:r>
              <a:endParaRPr sz="30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FEFEF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3">
            <a:alphaModFix/>
          </a:blip>
          <a:srcRect b="0" l="0" r="0" t="60663"/>
          <a:stretch/>
        </p:blipFill>
        <p:spPr>
          <a:xfrm>
            <a:off x="0" y="2574324"/>
            <a:ext cx="9143999" cy="25692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/>
          <p:nvPr/>
        </p:nvSpPr>
        <p:spPr>
          <a:xfrm>
            <a:off x="0" y="0"/>
            <a:ext cx="9479100" cy="2569200"/>
          </a:xfrm>
          <a:prstGeom prst="rect">
            <a:avLst/>
          </a:prstGeom>
          <a:solidFill>
            <a:srgbClr val="B7E1C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7" name="Google Shape;67;p14"/>
          <p:cNvPicPr preferRelativeResize="0"/>
          <p:nvPr/>
        </p:nvPicPr>
        <p:blipFill rotWithShape="1">
          <a:blip r:embed="rId3">
            <a:alphaModFix/>
          </a:blip>
          <a:srcRect b="0" l="0" r="0" t="60663"/>
          <a:stretch/>
        </p:blipFill>
        <p:spPr>
          <a:xfrm>
            <a:off x="0" y="2574324"/>
            <a:ext cx="9143999" cy="25692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4"/>
          <p:cNvSpPr/>
          <p:nvPr/>
        </p:nvSpPr>
        <p:spPr>
          <a:xfrm rot="-156123">
            <a:off x="2153842" y="1143655"/>
            <a:ext cx="4546388" cy="3211212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4"/>
          <p:cNvSpPr/>
          <p:nvPr/>
        </p:nvSpPr>
        <p:spPr>
          <a:xfrm>
            <a:off x="2306212" y="991287"/>
            <a:ext cx="4546500" cy="3211200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0" name="Google Shape;70;p14"/>
          <p:cNvGrpSpPr/>
          <p:nvPr/>
        </p:nvGrpSpPr>
        <p:grpSpPr>
          <a:xfrm rot="-468310">
            <a:off x="2195941" y="816811"/>
            <a:ext cx="4752129" cy="3509874"/>
            <a:chOff x="2163405" y="1008757"/>
            <a:chExt cx="4752300" cy="3510000"/>
          </a:xfrm>
        </p:grpSpPr>
        <p:sp>
          <p:nvSpPr>
            <p:cNvPr id="71" name="Google Shape;71;p14"/>
            <p:cNvSpPr/>
            <p:nvPr/>
          </p:nvSpPr>
          <p:spPr>
            <a:xfrm rot="231561">
              <a:off x="2266400" y="1158111"/>
              <a:ext cx="4546310" cy="3211293"/>
            </a:xfrm>
            <a:prstGeom prst="roundRect">
              <a:avLst>
                <a:gd fmla="val 0" name="adj"/>
              </a:avLst>
            </a:prstGeom>
            <a:solidFill>
              <a:srgbClr val="FFFFFF"/>
            </a:solidFill>
            <a:ln>
              <a:noFill/>
            </a:ln>
            <a:effectLst>
              <a:outerShdw blurRad="228600" rotWithShape="0" algn="tl" dir="5400000" dist="50800">
                <a:srgbClr val="000000">
                  <a:alpha val="549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4"/>
            <p:cNvSpPr txBox="1"/>
            <p:nvPr/>
          </p:nvSpPr>
          <p:spPr>
            <a:xfrm rot="243142">
              <a:off x="2575245" y="1315444"/>
              <a:ext cx="4088121" cy="12793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rgbClr val="434343"/>
                  </a:solidFill>
                  <a:latin typeface="Lato"/>
                  <a:ea typeface="Lato"/>
                  <a:cs typeface="Lato"/>
                  <a:sym typeface="Lato"/>
                </a:rPr>
                <a:t>You may have heard of it, France is banning cell phones in schools. </a:t>
              </a:r>
              <a:endParaRPr sz="30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sp>
        <p:nvSpPr>
          <p:cNvPr id="73" name="Google Shape;73;p14"/>
          <p:cNvSpPr txBox="1"/>
          <p:nvPr/>
        </p:nvSpPr>
        <p:spPr>
          <a:xfrm rot="-181560">
            <a:off x="2722095" y="1615187"/>
            <a:ext cx="4034926" cy="299998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999999"/>
                </a:solidFill>
                <a:latin typeface="Lato"/>
                <a:ea typeface="Lato"/>
                <a:cs typeface="Lato"/>
                <a:sym typeface="Lato"/>
              </a:rPr>
              <a:t>Actually, it’s nothing really new, they were already forbidden since 2010 … and the law wasn’t really enforced</a:t>
            </a:r>
            <a:endParaRPr sz="1200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999999"/>
                </a:solidFill>
                <a:latin typeface="Lato"/>
                <a:ea typeface="Lato"/>
                <a:cs typeface="Lato"/>
                <a:sym typeface="Lato"/>
              </a:rPr>
              <a:t>but I’ll come back to that later ;)</a:t>
            </a:r>
            <a:endParaRPr sz="1200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FEFEF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5"/>
          <p:cNvPicPr preferRelativeResize="0"/>
          <p:nvPr/>
        </p:nvPicPr>
        <p:blipFill rotWithShape="1">
          <a:blip r:embed="rId3">
            <a:alphaModFix/>
          </a:blip>
          <a:srcRect b="0" l="0" r="0" t="60663"/>
          <a:stretch/>
        </p:blipFill>
        <p:spPr>
          <a:xfrm>
            <a:off x="0" y="2574324"/>
            <a:ext cx="9143999" cy="25692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5"/>
          <p:cNvSpPr/>
          <p:nvPr/>
        </p:nvSpPr>
        <p:spPr>
          <a:xfrm>
            <a:off x="0" y="0"/>
            <a:ext cx="9144000" cy="2569200"/>
          </a:xfrm>
          <a:prstGeom prst="rect">
            <a:avLst/>
          </a:prstGeom>
          <a:solidFill>
            <a:srgbClr val="FADA8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5"/>
          <p:cNvSpPr txBox="1"/>
          <p:nvPr/>
        </p:nvSpPr>
        <p:spPr>
          <a:xfrm>
            <a:off x="3827050" y="1585625"/>
            <a:ext cx="2818800" cy="3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1" name="Google Shape;81;p15"/>
          <p:cNvPicPr preferRelativeResize="0"/>
          <p:nvPr/>
        </p:nvPicPr>
        <p:blipFill rotWithShape="1">
          <a:blip r:embed="rId3">
            <a:alphaModFix/>
          </a:blip>
          <a:srcRect b="0" l="0" r="0" t="60663"/>
          <a:stretch/>
        </p:blipFill>
        <p:spPr>
          <a:xfrm>
            <a:off x="0" y="2574324"/>
            <a:ext cx="9143999" cy="25692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5"/>
          <p:cNvSpPr/>
          <p:nvPr/>
        </p:nvSpPr>
        <p:spPr>
          <a:xfrm rot="-156123">
            <a:off x="2153842" y="1143655"/>
            <a:ext cx="4546388" cy="3211212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5"/>
          <p:cNvSpPr/>
          <p:nvPr/>
        </p:nvSpPr>
        <p:spPr>
          <a:xfrm>
            <a:off x="2306212" y="991287"/>
            <a:ext cx="4546500" cy="3211200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4" name="Google Shape;84;p15"/>
          <p:cNvGrpSpPr/>
          <p:nvPr/>
        </p:nvGrpSpPr>
        <p:grpSpPr>
          <a:xfrm rot="-468310">
            <a:off x="2195941" y="816811"/>
            <a:ext cx="4752129" cy="3509874"/>
            <a:chOff x="2163405" y="1008757"/>
            <a:chExt cx="4752300" cy="3510000"/>
          </a:xfrm>
        </p:grpSpPr>
        <p:sp>
          <p:nvSpPr>
            <p:cNvPr id="85" name="Google Shape;85;p15"/>
            <p:cNvSpPr/>
            <p:nvPr/>
          </p:nvSpPr>
          <p:spPr>
            <a:xfrm rot="231561">
              <a:off x="2266400" y="1158111"/>
              <a:ext cx="4546310" cy="3211293"/>
            </a:xfrm>
            <a:prstGeom prst="roundRect">
              <a:avLst>
                <a:gd fmla="val 0" name="adj"/>
              </a:avLst>
            </a:prstGeom>
            <a:solidFill>
              <a:srgbClr val="FFFFFF"/>
            </a:solidFill>
            <a:ln>
              <a:noFill/>
            </a:ln>
            <a:effectLst>
              <a:outerShdw blurRad="228600" rotWithShape="0" algn="tl" dir="5400000" dist="50800">
                <a:srgbClr val="000000">
                  <a:alpha val="549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5"/>
            <p:cNvSpPr txBox="1"/>
            <p:nvPr/>
          </p:nvSpPr>
          <p:spPr>
            <a:xfrm rot="243107">
              <a:off x="2524662" y="1306027"/>
              <a:ext cx="3872178" cy="27193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>
                  <a:solidFill>
                    <a:srgbClr val="434343"/>
                  </a:solidFill>
                  <a:latin typeface="Lato"/>
                  <a:ea typeface="Lato"/>
                  <a:cs typeface="Lato"/>
                  <a:sym typeface="Lato"/>
                </a:rPr>
                <a:t>Screen time</a:t>
              </a:r>
              <a:endParaRPr sz="30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>
                  <a:solidFill>
                    <a:srgbClr val="434343"/>
                  </a:solidFill>
                  <a:latin typeface="Lato"/>
                  <a:ea typeface="Lato"/>
                  <a:cs typeface="Lato"/>
                  <a:sym typeface="Lato"/>
                </a:rPr>
                <a:t>Sleep patterns</a:t>
              </a:r>
              <a:endParaRPr sz="30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>
                  <a:solidFill>
                    <a:srgbClr val="434343"/>
                  </a:solidFill>
                  <a:latin typeface="Lato"/>
                  <a:ea typeface="Lato"/>
                  <a:cs typeface="Lato"/>
                  <a:sym typeface="Lato"/>
                </a:rPr>
                <a:t>&amp; cognitive performances</a:t>
              </a:r>
              <a:endParaRPr sz="30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FEFEF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16"/>
          <p:cNvPicPr preferRelativeResize="0"/>
          <p:nvPr/>
        </p:nvPicPr>
        <p:blipFill rotWithShape="1">
          <a:blip r:embed="rId3">
            <a:alphaModFix/>
          </a:blip>
          <a:srcRect b="0" l="0" r="0" t="60663"/>
          <a:stretch/>
        </p:blipFill>
        <p:spPr>
          <a:xfrm>
            <a:off x="0" y="2574324"/>
            <a:ext cx="9143999" cy="25692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6"/>
          <p:cNvSpPr/>
          <p:nvPr/>
        </p:nvSpPr>
        <p:spPr>
          <a:xfrm>
            <a:off x="0" y="0"/>
            <a:ext cx="9144000" cy="2569200"/>
          </a:xfrm>
          <a:prstGeom prst="rect">
            <a:avLst/>
          </a:prstGeom>
          <a:solidFill>
            <a:srgbClr val="F4C7C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6"/>
          <p:cNvSpPr txBox="1"/>
          <p:nvPr/>
        </p:nvSpPr>
        <p:spPr>
          <a:xfrm>
            <a:off x="3827050" y="1585625"/>
            <a:ext cx="2818800" cy="3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4" name="Google Shape;94;p16"/>
          <p:cNvPicPr preferRelativeResize="0"/>
          <p:nvPr/>
        </p:nvPicPr>
        <p:blipFill rotWithShape="1">
          <a:blip r:embed="rId3">
            <a:alphaModFix/>
          </a:blip>
          <a:srcRect b="0" l="0" r="0" t="60663"/>
          <a:stretch/>
        </p:blipFill>
        <p:spPr>
          <a:xfrm>
            <a:off x="0" y="2574324"/>
            <a:ext cx="9143999" cy="25692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6"/>
          <p:cNvSpPr/>
          <p:nvPr/>
        </p:nvSpPr>
        <p:spPr>
          <a:xfrm rot="-156123">
            <a:off x="2153842" y="1143655"/>
            <a:ext cx="4546388" cy="3211212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6"/>
          <p:cNvSpPr/>
          <p:nvPr/>
        </p:nvSpPr>
        <p:spPr>
          <a:xfrm>
            <a:off x="2306212" y="991287"/>
            <a:ext cx="4546500" cy="3211200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7" name="Google Shape;97;p16"/>
          <p:cNvGrpSpPr/>
          <p:nvPr/>
        </p:nvGrpSpPr>
        <p:grpSpPr>
          <a:xfrm rot="-468310">
            <a:off x="2195941" y="816811"/>
            <a:ext cx="4752129" cy="3509874"/>
            <a:chOff x="2163405" y="1008757"/>
            <a:chExt cx="4752300" cy="3510000"/>
          </a:xfrm>
        </p:grpSpPr>
        <p:sp>
          <p:nvSpPr>
            <p:cNvPr id="98" name="Google Shape;98;p16"/>
            <p:cNvSpPr/>
            <p:nvPr/>
          </p:nvSpPr>
          <p:spPr>
            <a:xfrm rot="231561">
              <a:off x="2266400" y="1158111"/>
              <a:ext cx="4546310" cy="3211293"/>
            </a:xfrm>
            <a:prstGeom prst="roundRect">
              <a:avLst>
                <a:gd fmla="val 0" name="adj"/>
              </a:avLst>
            </a:prstGeom>
            <a:solidFill>
              <a:srgbClr val="FFFFFF"/>
            </a:solidFill>
            <a:ln>
              <a:noFill/>
            </a:ln>
            <a:effectLst>
              <a:outerShdw blurRad="228600" rotWithShape="0" algn="tl" dir="5400000" dist="50800">
                <a:srgbClr val="000000">
                  <a:alpha val="549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6"/>
            <p:cNvSpPr txBox="1"/>
            <p:nvPr/>
          </p:nvSpPr>
          <p:spPr>
            <a:xfrm rot="243105">
              <a:off x="2575881" y="1297454"/>
              <a:ext cx="3579246" cy="12793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rgbClr val="434343"/>
                  </a:solidFill>
                  <a:latin typeface="Lato"/>
                  <a:ea typeface="Lato"/>
                  <a:cs typeface="Lato"/>
                  <a:sym typeface="Lato"/>
                </a:rPr>
                <a:t>Over two hours of screen time a day seems to lead to a decrease in cognitive performances</a:t>
              </a:r>
              <a:endParaRPr sz="18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00" name="Google Shape;100;p16"/>
            <p:cNvSpPr txBox="1"/>
            <p:nvPr/>
          </p:nvSpPr>
          <p:spPr>
            <a:xfrm rot="243163">
              <a:off x="2474783" y="3052973"/>
              <a:ext cx="4019852" cy="7858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rgbClr val="999999"/>
                  </a:solidFill>
                  <a:latin typeface="Lato"/>
                  <a:ea typeface="Lato"/>
                  <a:cs typeface="Lato"/>
                  <a:sym typeface="Lato"/>
                </a:rPr>
                <a:t>Lancet Child and Adolescent Health. (Institut CHEO, université d'Ottawa, Carleton University), on 4.520 childrens aged from 8 to 11 over the US.</a:t>
              </a:r>
              <a:endParaRPr sz="1200">
                <a:solidFill>
                  <a:srgbClr val="999999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999999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FEFEF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17"/>
          <p:cNvPicPr preferRelativeResize="0"/>
          <p:nvPr/>
        </p:nvPicPr>
        <p:blipFill rotWithShape="1">
          <a:blip r:embed="rId3">
            <a:alphaModFix/>
          </a:blip>
          <a:srcRect b="0" l="0" r="0" t="60663"/>
          <a:stretch/>
        </p:blipFill>
        <p:spPr>
          <a:xfrm>
            <a:off x="0" y="2574324"/>
            <a:ext cx="9143999" cy="256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7"/>
          <p:cNvSpPr/>
          <p:nvPr/>
        </p:nvSpPr>
        <p:spPr>
          <a:xfrm>
            <a:off x="0" y="0"/>
            <a:ext cx="9144000" cy="2569200"/>
          </a:xfrm>
          <a:prstGeom prst="rect">
            <a:avLst/>
          </a:prstGeom>
          <a:solidFill>
            <a:srgbClr val="B7E1C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7" name="Google Shape;107;p17"/>
          <p:cNvPicPr preferRelativeResize="0"/>
          <p:nvPr/>
        </p:nvPicPr>
        <p:blipFill rotWithShape="1">
          <a:blip r:embed="rId3">
            <a:alphaModFix/>
          </a:blip>
          <a:srcRect b="0" l="0" r="0" t="60663"/>
          <a:stretch/>
        </p:blipFill>
        <p:spPr>
          <a:xfrm>
            <a:off x="0" y="2574324"/>
            <a:ext cx="9143999" cy="256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7"/>
          <p:cNvSpPr/>
          <p:nvPr/>
        </p:nvSpPr>
        <p:spPr>
          <a:xfrm rot="-156123">
            <a:off x="2153842" y="1143655"/>
            <a:ext cx="4546388" cy="3211212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7"/>
          <p:cNvSpPr/>
          <p:nvPr/>
        </p:nvSpPr>
        <p:spPr>
          <a:xfrm>
            <a:off x="2306212" y="991287"/>
            <a:ext cx="4546500" cy="3211200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0" name="Google Shape;110;p17"/>
          <p:cNvGrpSpPr/>
          <p:nvPr/>
        </p:nvGrpSpPr>
        <p:grpSpPr>
          <a:xfrm rot="-468310">
            <a:off x="2195941" y="816811"/>
            <a:ext cx="4752129" cy="3509874"/>
            <a:chOff x="2163405" y="1008757"/>
            <a:chExt cx="4752300" cy="3510000"/>
          </a:xfrm>
        </p:grpSpPr>
        <p:sp>
          <p:nvSpPr>
            <p:cNvPr id="111" name="Google Shape;111;p17"/>
            <p:cNvSpPr/>
            <p:nvPr/>
          </p:nvSpPr>
          <p:spPr>
            <a:xfrm rot="231561">
              <a:off x="2266400" y="1158111"/>
              <a:ext cx="4546310" cy="3211293"/>
            </a:xfrm>
            <a:prstGeom prst="roundRect">
              <a:avLst>
                <a:gd fmla="val 0" name="adj"/>
              </a:avLst>
            </a:prstGeom>
            <a:solidFill>
              <a:srgbClr val="FFFFFF"/>
            </a:solidFill>
            <a:ln>
              <a:noFill/>
            </a:ln>
            <a:effectLst>
              <a:outerShdw blurRad="228600" rotWithShape="0" algn="tl" dir="5400000" dist="50800">
                <a:srgbClr val="000000">
                  <a:alpha val="549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7"/>
            <p:cNvSpPr txBox="1"/>
            <p:nvPr/>
          </p:nvSpPr>
          <p:spPr>
            <a:xfrm rot="243142">
              <a:off x="2575245" y="1315444"/>
              <a:ext cx="4088121" cy="12793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rgbClr val="434343"/>
                  </a:solidFill>
                  <a:latin typeface="Lato"/>
                  <a:ea typeface="Lato"/>
                  <a:cs typeface="Lato"/>
                  <a:sym typeface="Lato"/>
                </a:rPr>
                <a:t>In average children spend an average of 3,6 hours a day glued to screen in the US</a:t>
              </a:r>
              <a:endParaRPr sz="30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sp>
        <p:nvSpPr>
          <p:cNvPr id="113" name="Google Shape;113;p17"/>
          <p:cNvSpPr txBox="1"/>
          <p:nvPr/>
        </p:nvSpPr>
        <p:spPr>
          <a:xfrm rot="-181560">
            <a:off x="2556731" y="1747893"/>
            <a:ext cx="4034926" cy="299998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999999"/>
                </a:solidFill>
                <a:latin typeface="Lato"/>
                <a:ea typeface="Lato"/>
                <a:cs typeface="Lato"/>
                <a:sym typeface="Lato"/>
              </a:rPr>
              <a:t>What is recommended ?</a:t>
            </a:r>
            <a:endParaRPr sz="1200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Lato"/>
              <a:buAutoNum type="arabicPeriod"/>
            </a:pPr>
            <a:r>
              <a:rPr lang="en" sz="1200">
                <a:solidFill>
                  <a:srgbClr val="999999"/>
                </a:solidFill>
                <a:latin typeface="Lato"/>
                <a:ea typeface="Lato"/>
                <a:cs typeface="Lato"/>
                <a:sym typeface="Lato"/>
              </a:rPr>
              <a:t>Less than 2 hours of screen time a day</a:t>
            </a:r>
            <a:endParaRPr sz="1200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Lato"/>
              <a:buAutoNum type="arabicPeriod"/>
            </a:pPr>
            <a:r>
              <a:rPr lang="en" sz="1200">
                <a:solidFill>
                  <a:srgbClr val="999999"/>
                </a:solidFill>
                <a:latin typeface="Lato"/>
                <a:ea typeface="Lato"/>
                <a:cs typeface="Lato"/>
                <a:sym typeface="Lato"/>
              </a:rPr>
              <a:t>From 9 to 11 hours of sleep</a:t>
            </a:r>
            <a:endParaRPr sz="1200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Lato"/>
              <a:buAutoNum type="arabicPeriod"/>
            </a:pPr>
            <a:r>
              <a:rPr lang="en" sz="1200">
                <a:solidFill>
                  <a:srgbClr val="999999"/>
                </a:solidFill>
                <a:latin typeface="Lato"/>
                <a:ea typeface="Lato"/>
                <a:cs typeface="Lato"/>
                <a:sym typeface="Lato"/>
              </a:rPr>
              <a:t>At least 1 hour of physical activity</a:t>
            </a:r>
            <a:endParaRPr sz="1200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999999"/>
                </a:solidFill>
                <a:latin typeface="Lato"/>
                <a:ea typeface="Lato"/>
                <a:cs typeface="Lato"/>
                <a:sym typeface="Lato"/>
              </a:rPr>
              <a:t>Unfortunately only 1 children in 5 (20%) ticks all the lines</a:t>
            </a:r>
            <a:endParaRPr sz="1200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999999"/>
                </a:solidFill>
                <a:latin typeface="Lato"/>
                <a:ea typeface="Lato"/>
                <a:cs typeface="Lato"/>
                <a:sym typeface="Lato"/>
              </a:rPr>
              <a:t>And nearly 1 in 3 doesn’t follow any of these recommandations.</a:t>
            </a:r>
            <a:endParaRPr sz="1200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FEFEF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/>
          <p:nvPr/>
        </p:nvSpPr>
        <p:spPr>
          <a:xfrm>
            <a:off x="0" y="0"/>
            <a:ext cx="9144000" cy="2572500"/>
          </a:xfrm>
          <a:prstGeom prst="rect">
            <a:avLst/>
          </a:prstGeom>
          <a:solidFill>
            <a:srgbClr val="C6DAF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9" name="Google Shape;119;p18"/>
          <p:cNvPicPr preferRelativeResize="0"/>
          <p:nvPr/>
        </p:nvPicPr>
        <p:blipFill rotWithShape="1">
          <a:blip r:embed="rId3">
            <a:alphaModFix/>
          </a:blip>
          <a:srcRect b="0" l="0" r="0" t="60663"/>
          <a:stretch/>
        </p:blipFill>
        <p:spPr>
          <a:xfrm>
            <a:off x="0" y="2574324"/>
            <a:ext cx="9143999" cy="256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8"/>
          <p:cNvPicPr preferRelativeResize="0"/>
          <p:nvPr/>
        </p:nvPicPr>
        <p:blipFill rotWithShape="1">
          <a:blip r:embed="rId3">
            <a:alphaModFix/>
          </a:blip>
          <a:srcRect b="0" l="0" r="0" t="60663"/>
          <a:stretch/>
        </p:blipFill>
        <p:spPr>
          <a:xfrm>
            <a:off x="0" y="2574324"/>
            <a:ext cx="9143999" cy="256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8"/>
          <p:cNvSpPr/>
          <p:nvPr/>
        </p:nvSpPr>
        <p:spPr>
          <a:xfrm rot="-156123">
            <a:off x="2153842" y="1143655"/>
            <a:ext cx="4546388" cy="3211212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8"/>
          <p:cNvSpPr/>
          <p:nvPr/>
        </p:nvSpPr>
        <p:spPr>
          <a:xfrm>
            <a:off x="2306212" y="991287"/>
            <a:ext cx="4546500" cy="3211200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23" name="Google Shape;123;p18"/>
          <p:cNvGrpSpPr/>
          <p:nvPr/>
        </p:nvGrpSpPr>
        <p:grpSpPr>
          <a:xfrm rot="-468310">
            <a:off x="2221274" y="815082"/>
            <a:ext cx="4752129" cy="3882954"/>
            <a:chOff x="2163405" y="1008757"/>
            <a:chExt cx="4752300" cy="3883094"/>
          </a:xfrm>
        </p:grpSpPr>
        <p:sp>
          <p:nvSpPr>
            <p:cNvPr id="124" name="Google Shape;124;p18"/>
            <p:cNvSpPr/>
            <p:nvPr/>
          </p:nvSpPr>
          <p:spPr>
            <a:xfrm rot="231561">
              <a:off x="2266400" y="1158111"/>
              <a:ext cx="4546310" cy="3211293"/>
            </a:xfrm>
            <a:prstGeom prst="roundRect">
              <a:avLst>
                <a:gd fmla="val 0" name="adj"/>
              </a:avLst>
            </a:prstGeom>
            <a:solidFill>
              <a:srgbClr val="FFFFFF"/>
            </a:solidFill>
            <a:ln>
              <a:noFill/>
            </a:ln>
            <a:effectLst>
              <a:outerShdw blurRad="228600" rotWithShape="0" algn="tl" dir="5400000" dist="50800">
                <a:srgbClr val="000000">
                  <a:alpha val="549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18"/>
            <p:cNvSpPr txBox="1"/>
            <p:nvPr/>
          </p:nvSpPr>
          <p:spPr>
            <a:xfrm rot="243142">
              <a:off x="2499907" y="1473615"/>
              <a:ext cx="4088121" cy="32778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rgbClr val="8EC3A7"/>
                  </a:solidFill>
                  <a:latin typeface="Roboto"/>
                  <a:ea typeface="Roboto"/>
                  <a:cs typeface="Roboto"/>
                  <a:sym typeface="Roboto"/>
                </a:rPr>
                <a:t>2h22</a:t>
              </a:r>
              <a:endParaRPr sz="1800">
                <a:solidFill>
                  <a:srgbClr val="8EC3A7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800"/>
                </a:spcBef>
                <a:spcAft>
                  <a:spcPts val="0"/>
                </a:spcAft>
                <a:buNone/>
              </a:pPr>
              <a:r>
                <a:rPr lang="en" sz="1150">
                  <a:solidFill>
                    <a:srgbClr val="464646"/>
                  </a:solidFill>
                  <a:latin typeface="Roboto"/>
                  <a:ea typeface="Roboto"/>
                  <a:cs typeface="Roboto"/>
                  <a:sym typeface="Roboto"/>
                </a:rPr>
                <a:t>Screen time for 4-6 years old</a:t>
              </a:r>
              <a:endParaRPr sz="1150">
                <a:solidFill>
                  <a:srgbClr val="464646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150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rgbClr val="DC5356"/>
                  </a:solidFill>
                  <a:latin typeface="Roboto"/>
                  <a:ea typeface="Roboto"/>
                  <a:cs typeface="Roboto"/>
                  <a:sym typeface="Roboto"/>
                </a:rPr>
                <a:t>2h53</a:t>
              </a:r>
              <a:endParaRPr sz="1800">
                <a:solidFill>
                  <a:srgbClr val="DC5356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2300"/>
                </a:spcBef>
                <a:spcAft>
                  <a:spcPts val="0"/>
                </a:spcAft>
                <a:buNone/>
              </a:pPr>
              <a:r>
                <a:rPr lang="en" sz="1150">
                  <a:solidFill>
                    <a:srgbClr val="464646"/>
                  </a:solidFill>
                  <a:latin typeface="Roboto"/>
                  <a:ea typeface="Roboto"/>
                  <a:cs typeface="Roboto"/>
                  <a:sym typeface="Roboto"/>
                </a:rPr>
                <a:t>Screen time for 7-10 years old</a:t>
              </a:r>
              <a:endParaRPr sz="1150">
                <a:solidFill>
                  <a:srgbClr val="464646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150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rgbClr val="F0CB69"/>
                  </a:solidFill>
                  <a:latin typeface="Roboto"/>
                  <a:ea typeface="Roboto"/>
                  <a:cs typeface="Roboto"/>
                  <a:sym typeface="Roboto"/>
                </a:rPr>
                <a:t>3h34</a:t>
              </a:r>
              <a:endParaRPr sz="1800">
                <a:solidFill>
                  <a:srgbClr val="F0CB69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2300"/>
                </a:spcBef>
                <a:spcAft>
                  <a:spcPts val="0"/>
                </a:spcAft>
                <a:buNone/>
              </a:pPr>
              <a:r>
                <a:rPr lang="en" sz="1150">
                  <a:solidFill>
                    <a:srgbClr val="464646"/>
                  </a:solidFill>
                  <a:latin typeface="Roboto"/>
                  <a:ea typeface="Roboto"/>
                  <a:cs typeface="Roboto"/>
                  <a:sym typeface="Roboto"/>
                </a:rPr>
                <a:t>Screen time for 11-14 years old</a:t>
              </a:r>
              <a:endParaRPr sz="1150">
                <a:solidFill>
                  <a:srgbClr val="464646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sp>
        <p:nvSpPr>
          <p:cNvPr id="126" name="Google Shape;126;p18"/>
          <p:cNvSpPr txBox="1"/>
          <p:nvPr/>
        </p:nvSpPr>
        <p:spPr>
          <a:xfrm rot="-307744">
            <a:off x="2926991" y="939906"/>
            <a:ext cx="3000013" cy="68944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In France (according to an IPSOS study)</a:t>
            </a:r>
            <a:endParaRPr sz="3000">
              <a:solidFill>
                <a:srgbClr val="434343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FEFEF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Google Shape;131;p19"/>
          <p:cNvPicPr preferRelativeResize="0"/>
          <p:nvPr/>
        </p:nvPicPr>
        <p:blipFill rotWithShape="1">
          <a:blip r:embed="rId3">
            <a:alphaModFix/>
          </a:blip>
          <a:srcRect b="0" l="0" r="0" t="60663"/>
          <a:stretch/>
        </p:blipFill>
        <p:spPr>
          <a:xfrm>
            <a:off x="0" y="2574324"/>
            <a:ext cx="9143999" cy="256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19"/>
          <p:cNvSpPr/>
          <p:nvPr/>
        </p:nvSpPr>
        <p:spPr>
          <a:xfrm>
            <a:off x="0" y="0"/>
            <a:ext cx="9144000" cy="2569200"/>
          </a:xfrm>
          <a:prstGeom prst="rect">
            <a:avLst/>
          </a:prstGeom>
          <a:solidFill>
            <a:srgbClr val="FADA8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9"/>
          <p:cNvSpPr txBox="1"/>
          <p:nvPr/>
        </p:nvSpPr>
        <p:spPr>
          <a:xfrm>
            <a:off x="3827050" y="1585625"/>
            <a:ext cx="2818800" cy="3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4" name="Google Shape;134;p19"/>
          <p:cNvPicPr preferRelativeResize="0"/>
          <p:nvPr/>
        </p:nvPicPr>
        <p:blipFill rotWithShape="1">
          <a:blip r:embed="rId3">
            <a:alphaModFix/>
          </a:blip>
          <a:srcRect b="0" l="0" r="0" t="60663"/>
          <a:stretch/>
        </p:blipFill>
        <p:spPr>
          <a:xfrm>
            <a:off x="0" y="2574324"/>
            <a:ext cx="9143999" cy="256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19"/>
          <p:cNvSpPr/>
          <p:nvPr/>
        </p:nvSpPr>
        <p:spPr>
          <a:xfrm rot="-156123">
            <a:off x="2153842" y="1143655"/>
            <a:ext cx="4546388" cy="3211212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9"/>
          <p:cNvSpPr/>
          <p:nvPr/>
        </p:nvSpPr>
        <p:spPr>
          <a:xfrm>
            <a:off x="2306212" y="991287"/>
            <a:ext cx="4546500" cy="3211200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37" name="Google Shape;137;p19"/>
          <p:cNvGrpSpPr/>
          <p:nvPr/>
        </p:nvGrpSpPr>
        <p:grpSpPr>
          <a:xfrm rot="-468310">
            <a:off x="2195941" y="816811"/>
            <a:ext cx="4752129" cy="3509874"/>
            <a:chOff x="2163405" y="1008757"/>
            <a:chExt cx="4752300" cy="3510000"/>
          </a:xfrm>
        </p:grpSpPr>
        <p:sp>
          <p:nvSpPr>
            <p:cNvPr id="138" name="Google Shape;138;p19"/>
            <p:cNvSpPr/>
            <p:nvPr/>
          </p:nvSpPr>
          <p:spPr>
            <a:xfrm rot="231561">
              <a:off x="2266400" y="1158111"/>
              <a:ext cx="4546310" cy="3211293"/>
            </a:xfrm>
            <a:prstGeom prst="roundRect">
              <a:avLst>
                <a:gd fmla="val 0" name="adj"/>
              </a:avLst>
            </a:prstGeom>
            <a:solidFill>
              <a:srgbClr val="FFFFFF"/>
            </a:solidFill>
            <a:ln>
              <a:noFill/>
            </a:ln>
            <a:effectLst>
              <a:outerShdw blurRad="228600" rotWithShape="0" algn="tl" dir="5400000" dist="50800">
                <a:srgbClr val="000000">
                  <a:alpha val="549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19"/>
            <p:cNvSpPr txBox="1"/>
            <p:nvPr/>
          </p:nvSpPr>
          <p:spPr>
            <a:xfrm rot="243107">
              <a:off x="2524662" y="1306027"/>
              <a:ext cx="3872178" cy="27193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>
                  <a:solidFill>
                    <a:srgbClr val="434343"/>
                  </a:solidFill>
                  <a:latin typeface="Lato"/>
                  <a:ea typeface="Lato"/>
                  <a:cs typeface="Lato"/>
                  <a:sym typeface="Lato"/>
                </a:rPr>
                <a:t>But ...</a:t>
              </a:r>
              <a:endParaRPr sz="30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FEFEF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0"/>
          <p:cNvSpPr txBox="1"/>
          <p:nvPr/>
        </p:nvSpPr>
        <p:spPr>
          <a:xfrm>
            <a:off x="3827050" y="1585625"/>
            <a:ext cx="2818800" cy="3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5" name="Google Shape;145;p20"/>
          <p:cNvPicPr preferRelativeResize="0"/>
          <p:nvPr/>
        </p:nvPicPr>
        <p:blipFill rotWithShape="1">
          <a:blip r:embed="rId3">
            <a:alphaModFix/>
          </a:blip>
          <a:srcRect b="0" l="0" r="0" t="60663"/>
          <a:stretch/>
        </p:blipFill>
        <p:spPr>
          <a:xfrm>
            <a:off x="0" y="2574324"/>
            <a:ext cx="9143999" cy="256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0"/>
          <p:cNvSpPr/>
          <p:nvPr/>
        </p:nvSpPr>
        <p:spPr>
          <a:xfrm>
            <a:off x="0" y="0"/>
            <a:ext cx="9144000" cy="2569200"/>
          </a:xfrm>
          <a:prstGeom prst="rect">
            <a:avLst/>
          </a:prstGeom>
          <a:solidFill>
            <a:srgbClr val="F4C7C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20"/>
          <p:cNvSpPr txBox="1"/>
          <p:nvPr/>
        </p:nvSpPr>
        <p:spPr>
          <a:xfrm>
            <a:off x="3827050" y="1585625"/>
            <a:ext cx="2818800" cy="3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8" name="Google Shape;148;p20"/>
          <p:cNvPicPr preferRelativeResize="0"/>
          <p:nvPr/>
        </p:nvPicPr>
        <p:blipFill rotWithShape="1">
          <a:blip r:embed="rId3">
            <a:alphaModFix/>
          </a:blip>
          <a:srcRect b="0" l="0" r="0" t="60663"/>
          <a:stretch/>
        </p:blipFill>
        <p:spPr>
          <a:xfrm>
            <a:off x="0" y="2574324"/>
            <a:ext cx="9143999" cy="256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20"/>
          <p:cNvSpPr/>
          <p:nvPr/>
        </p:nvSpPr>
        <p:spPr>
          <a:xfrm rot="-156123">
            <a:off x="2153842" y="1143655"/>
            <a:ext cx="4546388" cy="3211212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20"/>
          <p:cNvSpPr/>
          <p:nvPr/>
        </p:nvSpPr>
        <p:spPr>
          <a:xfrm>
            <a:off x="2306212" y="991287"/>
            <a:ext cx="4546500" cy="3211200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20"/>
          <p:cNvSpPr/>
          <p:nvPr/>
        </p:nvSpPr>
        <p:spPr>
          <a:xfrm rot="-236749">
            <a:off x="2298932" y="966159"/>
            <a:ext cx="4546146" cy="3211177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52" name="Google Shape;152;p20"/>
          <p:cNvGrpSpPr/>
          <p:nvPr/>
        </p:nvGrpSpPr>
        <p:grpSpPr>
          <a:xfrm rot="-468310">
            <a:off x="2195941" y="816811"/>
            <a:ext cx="4752129" cy="3509874"/>
            <a:chOff x="2163405" y="1008757"/>
            <a:chExt cx="4752300" cy="3510000"/>
          </a:xfrm>
        </p:grpSpPr>
        <p:sp>
          <p:nvSpPr>
            <p:cNvPr id="153" name="Google Shape;153;p20"/>
            <p:cNvSpPr/>
            <p:nvPr/>
          </p:nvSpPr>
          <p:spPr>
            <a:xfrm rot="231561">
              <a:off x="2266400" y="1158111"/>
              <a:ext cx="4546310" cy="3211293"/>
            </a:xfrm>
            <a:prstGeom prst="roundRect">
              <a:avLst>
                <a:gd fmla="val 0" name="adj"/>
              </a:avLst>
            </a:prstGeom>
            <a:solidFill>
              <a:srgbClr val="FFFFFF"/>
            </a:solidFill>
            <a:ln>
              <a:noFill/>
            </a:ln>
            <a:effectLst>
              <a:outerShdw blurRad="228600" rotWithShape="0" algn="tl" dir="5400000" dist="50800">
                <a:srgbClr val="000000">
                  <a:alpha val="549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20"/>
            <p:cNvSpPr txBox="1"/>
            <p:nvPr/>
          </p:nvSpPr>
          <p:spPr>
            <a:xfrm rot="243107">
              <a:off x="2524662" y="1306027"/>
              <a:ext cx="3872178" cy="27193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>
                  <a:solidFill>
                    <a:srgbClr val="434343"/>
                  </a:solidFill>
                  <a:latin typeface="Lato"/>
                  <a:ea typeface="Lato"/>
                  <a:cs typeface="Lato"/>
                  <a:sym typeface="Lato"/>
                </a:rPr>
                <a:t>Those new digital tools also open incredible new learning abilities</a:t>
              </a:r>
              <a:endParaRPr sz="30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FEFEF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1"/>
          <p:cNvSpPr/>
          <p:nvPr/>
        </p:nvSpPr>
        <p:spPr>
          <a:xfrm>
            <a:off x="0" y="0"/>
            <a:ext cx="9144000" cy="2572500"/>
          </a:xfrm>
          <a:prstGeom prst="rect">
            <a:avLst/>
          </a:prstGeom>
          <a:solidFill>
            <a:srgbClr val="C6DAF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0" name="Google Shape;160;p21"/>
          <p:cNvPicPr preferRelativeResize="0"/>
          <p:nvPr/>
        </p:nvPicPr>
        <p:blipFill rotWithShape="1">
          <a:blip r:embed="rId3">
            <a:alphaModFix/>
          </a:blip>
          <a:srcRect b="0" l="0" r="0" t="60663"/>
          <a:stretch/>
        </p:blipFill>
        <p:spPr>
          <a:xfrm>
            <a:off x="0" y="2574324"/>
            <a:ext cx="9143999" cy="256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1"/>
          <p:cNvPicPr preferRelativeResize="0"/>
          <p:nvPr/>
        </p:nvPicPr>
        <p:blipFill rotWithShape="1">
          <a:blip r:embed="rId3">
            <a:alphaModFix/>
          </a:blip>
          <a:srcRect b="0" l="0" r="0" t="60663"/>
          <a:stretch/>
        </p:blipFill>
        <p:spPr>
          <a:xfrm>
            <a:off x="0" y="2574324"/>
            <a:ext cx="9143999" cy="256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21"/>
          <p:cNvSpPr/>
          <p:nvPr/>
        </p:nvSpPr>
        <p:spPr>
          <a:xfrm rot="-156123">
            <a:off x="2153842" y="1143655"/>
            <a:ext cx="4546388" cy="3211212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21"/>
          <p:cNvSpPr/>
          <p:nvPr/>
        </p:nvSpPr>
        <p:spPr>
          <a:xfrm>
            <a:off x="2298762" y="807187"/>
            <a:ext cx="4546500" cy="3211200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21"/>
          <p:cNvSpPr txBox="1"/>
          <p:nvPr/>
        </p:nvSpPr>
        <p:spPr>
          <a:xfrm rot="-307744">
            <a:off x="2926991" y="939906"/>
            <a:ext cx="3000013" cy="68944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New opportunities for kids</a:t>
            </a:r>
            <a:endParaRPr sz="3000">
              <a:solidFill>
                <a:srgbClr val="43434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5" name="Google Shape;165;p21"/>
          <p:cNvSpPr txBox="1"/>
          <p:nvPr/>
        </p:nvSpPr>
        <p:spPr>
          <a:xfrm rot="-181560">
            <a:off x="2409556" y="1071768"/>
            <a:ext cx="4034926" cy="299998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999999"/>
                </a:solidFill>
                <a:latin typeface="Lato"/>
                <a:ea typeface="Lato"/>
                <a:cs typeface="Lato"/>
                <a:sym typeface="Lato"/>
              </a:rPr>
              <a:t>New tools, learning code, discover new ways to understand numbers and concept, building new motor skills and new neural pathways</a:t>
            </a:r>
            <a:endParaRPr sz="1200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999999"/>
                </a:solidFill>
                <a:latin typeface="Lato"/>
                <a:ea typeface="Lato"/>
                <a:cs typeface="Lato"/>
                <a:sym typeface="Lato"/>
              </a:rPr>
              <a:t>Among other things ...</a:t>
            </a:r>
            <a:endParaRPr sz="1200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